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52" r:id="rId1"/>
  </p:sldMasterIdLst>
  <p:notesMasterIdLst>
    <p:notesMasterId r:id="rId82"/>
  </p:notesMasterIdLst>
  <p:sldIdLst>
    <p:sldId id="352" r:id="rId2"/>
    <p:sldId id="321" r:id="rId3"/>
    <p:sldId id="347" r:id="rId4"/>
    <p:sldId id="348" r:id="rId5"/>
    <p:sldId id="273" r:id="rId6"/>
    <p:sldId id="349" r:id="rId7"/>
    <p:sldId id="257" r:id="rId8"/>
    <p:sldId id="350" r:id="rId9"/>
    <p:sldId id="351" r:id="rId10"/>
    <p:sldId id="260" r:id="rId11"/>
    <p:sldId id="258" r:id="rId12"/>
    <p:sldId id="261" r:id="rId13"/>
    <p:sldId id="325" r:id="rId14"/>
    <p:sldId id="264" r:id="rId15"/>
    <p:sldId id="319" r:id="rId16"/>
    <p:sldId id="262" r:id="rId17"/>
    <p:sldId id="265" r:id="rId18"/>
    <p:sldId id="266" r:id="rId19"/>
    <p:sldId id="269" r:id="rId20"/>
    <p:sldId id="268" r:id="rId21"/>
    <p:sldId id="322" r:id="rId22"/>
    <p:sldId id="267" r:id="rId23"/>
    <p:sldId id="271" r:id="rId24"/>
    <p:sldId id="270" r:id="rId25"/>
    <p:sldId id="274" r:id="rId26"/>
    <p:sldId id="275" r:id="rId27"/>
    <p:sldId id="276" r:id="rId28"/>
    <p:sldId id="277" r:id="rId29"/>
    <p:sldId id="278" r:id="rId30"/>
    <p:sldId id="292" r:id="rId31"/>
    <p:sldId id="296" r:id="rId32"/>
    <p:sldId id="297" r:id="rId33"/>
    <p:sldId id="279" r:id="rId34"/>
    <p:sldId id="287" r:id="rId35"/>
    <p:sldId id="288" r:id="rId36"/>
    <p:sldId id="289" r:id="rId37"/>
    <p:sldId id="323" r:id="rId38"/>
    <p:sldId id="299" r:id="rId39"/>
    <p:sldId id="300" r:id="rId40"/>
    <p:sldId id="301" r:id="rId41"/>
    <p:sldId id="302" r:id="rId42"/>
    <p:sldId id="305" r:id="rId43"/>
    <p:sldId id="324" r:id="rId44"/>
    <p:sldId id="306" r:id="rId45"/>
    <p:sldId id="281" r:id="rId46"/>
    <p:sldId id="307" r:id="rId47"/>
    <p:sldId id="293" r:id="rId48"/>
    <p:sldId id="294" r:id="rId49"/>
    <p:sldId id="313" r:id="rId50"/>
    <p:sldId id="314" r:id="rId51"/>
    <p:sldId id="315" r:id="rId52"/>
    <p:sldId id="316" r:id="rId53"/>
    <p:sldId id="285" r:id="rId54"/>
    <p:sldId id="327" r:id="rId55"/>
    <p:sldId id="284" r:id="rId56"/>
    <p:sldId id="303" r:id="rId57"/>
    <p:sldId id="308" r:id="rId58"/>
    <p:sldId id="309" r:id="rId59"/>
    <p:sldId id="310" r:id="rId60"/>
    <p:sldId id="328" r:id="rId61"/>
    <p:sldId id="311" r:id="rId62"/>
    <p:sldId id="312" r:id="rId63"/>
    <p:sldId id="329" r:id="rId64"/>
    <p:sldId id="332" r:id="rId65"/>
    <p:sldId id="333" r:id="rId66"/>
    <p:sldId id="343" r:id="rId67"/>
    <p:sldId id="344" r:id="rId68"/>
    <p:sldId id="345" r:id="rId69"/>
    <p:sldId id="334" r:id="rId70"/>
    <p:sldId id="335" r:id="rId71"/>
    <p:sldId id="336" r:id="rId72"/>
    <p:sldId id="337" r:id="rId73"/>
    <p:sldId id="338" r:id="rId74"/>
    <p:sldId id="317" r:id="rId75"/>
    <p:sldId id="339" r:id="rId76"/>
    <p:sldId id="340" r:id="rId77"/>
    <p:sldId id="341" r:id="rId78"/>
    <p:sldId id="342" r:id="rId79"/>
    <p:sldId id="346" r:id="rId80"/>
    <p:sldId id="331" r:id="rId8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cia Boxler" initials="AB" lastIdx="0" clrIdx="0">
    <p:extLst>
      <p:ext uri="{19B8F6BF-5375-455C-9EA6-DF929625EA0E}">
        <p15:presenceInfo xmlns:p15="http://schemas.microsoft.com/office/powerpoint/2012/main" userId="b5df5d8783f0a5a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0000"/>
    <a:srgbClr val="005696"/>
    <a:srgbClr val="AB1580"/>
    <a:srgbClr val="B21AA0"/>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0" d="100"/>
          <a:sy n="100" d="100"/>
        </p:scale>
        <p:origin x="138"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41548D-17C1-4441-825A-548A08479F96}" type="datetimeFigureOut">
              <a:rPr lang="es-ES" smtClean="0"/>
              <a:t>20/05/2019</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1C1E27-9295-4954-907B-DDF8C27E2372}" type="slidenum">
              <a:rPr lang="es-ES" smtClean="0"/>
              <a:t>‹Nº›</a:t>
            </a:fld>
            <a:endParaRPr lang="es-ES"/>
          </a:p>
        </p:txBody>
      </p:sp>
    </p:spTree>
    <p:extLst>
      <p:ext uri="{BB962C8B-B14F-4D97-AF65-F5344CB8AC3E}">
        <p14:creationId xmlns:p14="http://schemas.microsoft.com/office/powerpoint/2010/main" val="1579185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211C1E27-9295-4954-907B-DDF8C27E2372}" type="slidenum">
              <a:rPr lang="es-ES" smtClean="0"/>
              <a:t>6</a:t>
            </a:fld>
            <a:endParaRPr lang="es-ES"/>
          </a:p>
        </p:txBody>
      </p:sp>
    </p:spTree>
    <p:extLst>
      <p:ext uri="{BB962C8B-B14F-4D97-AF65-F5344CB8AC3E}">
        <p14:creationId xmlns:p14="http://schemas.microsoft.com/office/powerpoint/2010/main" val="1961530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211C1E27-9295-4954-907B-DDF8C27E2372}" type="slidenum">
              <a:rPr lang="es-ES" smtClean="0"/>
              <a:t>14</a:t>
            </a:fld>
            <a:endParaRPr lang="es-ES"/>
          </a:p>
        </p:txBody>
      </p:sp>
    </p:spTree>
    <p:extLst>
      <p:ext uri="{BB962C8B-B14F-4D97-AF65-F5344CB8AC3E}">
        <p14:creationId xmlns:p14="http://schemas.microsoft.com/office/powerpoint/2010/main" val="658377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211C1E27-9295-4954-907B-DDF8C27E2372}" type="slidenum">
              <a:rPr lang="es-ES" smtClean="0"/>
              <a:t>15</a:t>
            </a:fld>
            <a:endParaRPr lang="es-ES"/>
          </a:p>
        </p:txBody>
      </p:sp>
    </p:spTree>
    <p:extLst>
      <p:ext uri="{BB962C8B-B14F-4D97-AF65-F5344CB8AC3E}">
        <p14:creationId xmlns:p14="http://schemas.microsoft.com/office/powerpoint/2010/main" val="2157272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11C1E27-9295-4954-907B-DDF8C27E2372}" type="slidenum">
              <a:rPr lang="es-ES" smtClean="0"/>
              <a:t>74</a:t>
            </a:fld>
            <a:endParaRPr lang="es-ES"/>
          </a:p>
        </p:txBody>
      </p:sp>
    </p:spTree>
    <p:extLst>
      <p:ext uri="{BB962C8B-B14F-4D97-AF65-F5344CB8AC3E}">
        <p14:creationId xmlns:p14="http://schemas.microsoft.com/office/powerpoint/2010/main" val="3986883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ES" dirty="0" smtClean="0"/>
          </a:p>
        </p:txBody>
      </p:sp>
      <p:sp>
        <p:nvSpPr>
          <p:cNvPr id="1843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fld id="{86057A73-79F5-4D96-8E83-A19BD15D7F88}" type="slidenum">
              <a:rPr lang="es-AR" altLang="es-ES" smtClean="0"/>
              <a:pPr/>
              <a:t>80</a:t>
            </a:fld>
            <a:endParaRPr lang="es-AR" altLang="es-ES" smtClean="0"/>
          </a:p>
        </p:txBody>
      </p:sp>
    </p:spTree>
    <p:extLst>
      <p:ext uri="{BB962C8B-B14F-4D97-AF65-F5344CB8AC3E}">
        <p14:creationId xmlns:p14="http://schemas.microsoft.com/office/powerpoint/2010/main" val="1359551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76E432F-41CB-4A7E-A737-E2BCA9BC867B}"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6887711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7783230-E1D6-44B7-94A4-D29D97A78D83}"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82509876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34FF5A8-EA49-4FF5-A65F-10F31A5AEF66}"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74558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076B6AEA-19A3-4254-B63D-FA5B3F380A15}"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05943097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C7871F67-7773-452E-945A-E9E8687E3A25}"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046198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7D2A0706-C8EF-46EB-99FA-A3791F143BE5}"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80884897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0557E36-19B6-4C14-8A4B-0646F4AA34A4}"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77274835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49E52E4-92E2-4505-936F-736E884045EF}"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07687195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02D501C-896F-4B93-B9C4-84833DAD9C1F}"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45918547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98F0F7C-2D23-4AE7-9F22-01E0FFAC07D8}" type="datetime1">
              <a:rPr lang="en-US" smtClean="0"/>
              <a:t>5/20/2019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90794160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E3E0D20-C5CF-4730-B2E0-14931831AECF}"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72860324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AD76211-3D19-4467-A8A1-BFD4568ED574}" type="datetime1">
              <a:rPr lang="en-US" smtClean="0"/>
              <a:t>5/20/2019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72037168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C721535-D2A3-468B-870A-6830036B9E33}" type="datetime1">
              <a:rPr lang="en-US" smtClean="0"/>
              <a:t>5/20/2019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00183002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1572-3F13-4C0F-B3C2-3084218C2791}" type="datetime1">
              <a:rPr lang="en-US" smtClean="0"/>
              <a:t>5/20/2019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28704391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9796509-F1EE-479E-81E0-40B322706911}"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270323020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5D77F0-816E-4935-BC8D-8836CCEF591A}" type="datetime1">
              <a:rPr lang="en-US" smtClean="0"/>
              <a:t>5/20/2019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09484549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C199EDD-9EF8-4AC1-B31F-77FEB0F697BA}" type="datetime1">
              <a:rPr lang="en-US" smtClean="0"/>
              <a:t>5/20/2019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154062156"/>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 id="2147483966" r:id="rId14"/>
    <p:sldLayoutId id="2147483967" r:id="rId15"/>
    <p:sldLayoutId id="2147483968" r:id="rId16"/>
  </p:sldLayoutIdLst>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par>
    </p:tnLst>
  </p:timing>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s.wikipedia.org/wiki/1859" TargetMode="External"/><Relationship Id="rId2" Type="http://schemas.openxmlformats.org/officeDocument/2006/relationships/hyperlink" Target="https://es.wikipedia.org/wiki/180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s.wikipedia.org/wiki/171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s.wikipedia.org/wiki/1776"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fld id="{4FAB73BC-B049-4115-A692-8D63A059BFB8}" type="slidenum">
              <a:rPr lang="en-US" smtClean="0"/>
              <a:t>1</a:t>
            </a:fld>
            <a:endParaRPr lang="en-U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8365" y="485786"/>
            <a:ext cx="10669489" cy="6211167"/>
          </a:xfrm>
          <a:prstGeom prst="rect">
            <a:avLst/>
          </a:prstGeom>
        </p:spPr>
      </p:pic>
    </p:spTree>
    <p:extLst>
      <p:ext uri="{BB962C8B-B14F-4D97-AF65-F5344CB8AC3E}">
        <p14:creationId xmlns:p14="http://schemas.microsoft.com/office/powerpoint/2010/main" val="3179706156"/>
      </p:ext>
    </p:extLst>
  </p:cSld>
  <p:clrMapOvr>
    <a:masterClrMapping/>
  </p:clrMapOvr>
  <mc:AlternateContent xmlns:mc="http://schemas.openxmlformats.org/markup-compatibility/2006" xmlns:p14="http://schemas.microsoft.com/office/powerpoint/2010/main">
    <mc:Choice Requires="p14">
      <p:transition spd="slow" p14:dur="4000" advClick="0" advTm="30000">
        <p14:reveal/>
      </p:transition>
    </mc:Choice>
    <mc:Fallback xmlns="">
      <p:transition spd="slow" advClick="0" advTm="3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p:val>
                                            <p:fltVal val="0"/>
                                          </p:val>
                                        </p:tav>
                                        <p:tav tm="100000">
                                          <p:val>
                                            <p:strVal val="#ppt_w"/>
                                          </p:val>
                                        </p:tav>
                                      </p:tavLst>
                                    </p:anim>
                                    <p:anim calcmode="lin" valueType="num">
                                      <p:cBhvr>
                                        <p:cTn id="8" dur="5000" fill="hold"/>
                                        <p:tgtEl>
                                          <p:spTgt spid="4"/>
                                        </p:tgtEl>
                                        <p:attrNameLst>
                                          <p:attrName>ppt_h</p:attrName>
                                        </p:attrNameLst>
                                      </p:cBhvr>
                                      <p:tavLst>
                                        <p:tav tm="0">
                                          <p:val>
                                            <p:fltVal val="0"/>
                                          </p:val>
                                        </p:tav>
                                        <p:tav tm="100000">
                                          <p:val>
                                            <p:strVal val="#ppt_h"/>
                                          </p:val>
                                        </p:tav>
                                      </p:tavLst>
                                    </p:anim>
                                    <p:animEffect transition="in" filter="fade">
                                      <p:cBhvr>
                                        <p:cTn id="9"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6623"/>
            <a:ext cx="12192001" cy="5632311"/>
          </a:xfrm>
          <a:prstGeom prst="rect">
            <a:avLst/>
          </a:prstGeom>
          <a:ln w="12700">
            <a:noFill/>
          </a:ln>
        </p:spPr>
        <p:txBody>
          <a:bodyPr wrap="square">
            <a:spAutoFit/>
          </a:bodyPr>
          <a:lstStyle/>
          <a:p>
            <a:pPr algn="ctr"/>
            <a:r>
              <a:rPr lang="es-ES" sz="72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“Sin ideas comunes, no hay acción común, y sin acción común todavía hay hombres, pero no cuerpo social</a:t>
            </a:r>
            <a:r>
              <a:rPr lang="es-ES" sz="7200" b="1"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2400" b="1" dirty="0" smtClean="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rPr>
              <a:t>Alexis </a:t>
            </a:r>
            <a:r>
              <a:rPr lang="es-ES" sz="2400" b="1" dirty="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rPr>
              <a:t>de Tocqueville. (</a:t>
            </a:r>
            <a:r>
              <a:rPr lang="es-ES" sz="2400" b="1" dirty="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hlinkClick r:id="rId2" tooltip="1805"/>
              </a:rPr>
              <a:t>1805</a:t>
            </a:r>
            <a:r>
              <a:rPr lang="es-ES" sz="2400" b="1" dirty="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rPr>
              <a:t>-</a:t>
            </a:r>
            <a:r>
              <a:rPr lang="es-ES" sz="2400" b="1" dirty="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hlinkClick r:id="rId3" tooltip="1859"/>
              </a:rPr>
              <a:t>1859</a:t>
            </a:r>
            <a:r>
              <a:rPr lang="es-ES" sz="2400" b="1" dirty="0" smtClean="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rPr>
              <a:t>)</a:t>
            </a:r>
            <a:endParaRPr lang="es-ES" sz="3200" b="1" dirty="0">
              <a:effectLst>
                <a:glow rad="63500">
                  <a:schemeClr val="accent2">
                    <a:satMod val="175000"/>
                    <a:alpha val="40000"/>
                  </a:schemeClr>
                </a:glow>
                <a:outerShdw blurRad="38100" dist="38100" dir="2700000" algn="tl">
                  <a:srgbClr val="000000">
                    <a:alpha val="43137"/>
                  </a:srgbClr>
                </a:outerShdw>
              </a:effectLst>
              <a:latin typeface="Tempus Sans ITC" panose="04020404030D07020202" pitchFamily="82" charset="0"/>
            </a:endParaRPr>
          </a:p>
        </p:txBody>
      </p:sp>
      <p:sp>
        <p:nvSpPr>
          <p:cNvPr id="2" name="Rectángulo 1"/>
          <p:cNvSpPr/>
          <p:nvPr/>
        </p:nvSpPr>
        <p:spPr>
          <a:xfrm>
            <a:off x="0" y="5882"/>
            <a:ext cx="12192000"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4-Potencias de la invención, La Psicología Económica de Gabriel Tarde. </a:t>
            </a:r>
            <a:r>
              <a:rPr lang="es-ES" sz="2000" dirty="0" smtClean="0">
                <a:latin typeface="Tw Cen MT Condensed" panose="020B0606020104020203" pitchFamily="34" charset="0"/>
                <a:cs typeface="Segoe UI Light" panose="020B0502040204020203" pitchFamily="34" charset="0"/>
              </a:rPr>
              <a:t>Maurizio </a:t>
            </a:r>
            <a:r>
              <a:rPr lang="es-ES" sz="2000" dirty="0">
                <a:latin typeface="Tw Cen MT Condensed" panose="020B0606020104020203" pitchFamily="34" charset="0"/>
                <a:cs typeface="Segoe UI Light" panose="020B0502040204020203" pitchFamily="34" charset="0"/>
              </a:rPr>
              <a:t>Lazzarato.</a:t>
            </a:r>
          </a:p>
          <a:p>
            <a:pPr algn="ctr"/>
            <a:r>
              <a:rPr lang="es-AR" sz="2000" dirty="0">
                <a:latin typeface="Tw Cen MT Condensed" panose="020B0606020104020203" pitchFamily="34" charset="0"/>
                <a:cs typeface="Segoe UI Light" panose="020B0502040204020203" pitchFamily="34" charset="0"/>
              </a:rPr>
              <a:t>Cap. 1. La Cooperación entre cerebros y lo virtual. Cooperación y alegría. </a:t>
            </a:r>
            <a:r>
              <a:rPr lang="es-ES" sz="2000" dirty="0">
                <a:latin typeface="Tw Cen MT Condensed" panose="020B0606020104020203" pitchFamily="34" charset="0"/>
                <a:cs typeface="Segoe UI Light" panose="020B0502040204020203" pitchFamily="34" charset="0"/>
              </a:rPr>
              <a:t>pág. 56.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10</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smtClean="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229636931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8)">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10000" fill="hold"/>
                                        <p:tgtEl>
                                          <p:spTgt spid="6"/>
                                        </p:tgtEl>
                                        <p:attrNameLst>
                                          <p:attrName>ppt_x</p:attrName>
                                        </p:attrNameLst>
                                      </p:cBhvr>
                                      <p:tavLst>
                                        <p:tav tm="0">
                                          <p:val>
                                            <p:strVal val="1+#ppt_w/2"/>
                                          </p:val>
                                        </p:tav>
                                        <p:tav tm="100000">
                                          <p:val>
                                            <p:strVal val="#ppt_x"/>
                                          </p:val>
                                        </p:tav>
                                      </p:tavLst>
                                    </p:anim>
                                    <p:anim calcmode="lin" valueType="num">
                                      <p:cBhvr additive="base">
                                        <p:cTn id="18" dur="10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grpId="1" nodeType="clickEffect">
                                  <p:stCondLst>
                                    <p:cond delay="0"/>
                                  </p:stCondLst>
                                  <p:childTnLst>
                                    <p:animScale>
                                      <p:cBhvr>
                                        <p:cTn id="22" dur="2000" fill="hold"/>
                                        <p:tgtEl>
                                          <p:spTgt spid="4">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4" grpId="1" build="allAtOnce"/>
      <p:bldP spid="2"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838918"/>
            <a:ext cx="12192000" cy="5262979"/>
          </a:xfrm>
          <a:prstGeom prst="rect">
            <a:avLst/>
          </a:prstGeom>
          <a:ln w="12700">
            <a:noFill/>
          </a:ln>
        </p:spPr>
        <p:txBody>
          <a:bodyPr wrap="square">
            <a:spAutoFit/>
          </a:bodyPr>
          <a:lstStyle/>
          <a:p>
            <a:pPr algn="ctr"/>
            <a:r>
              <a:rPr lang="es-ES" sz="4200" dirty="0">
                <a:ln w="12700">
                  <a:solidFill>
                    <a:schemeClr val="tx1"/>
                  </a:solidFill>
                </a:ln>
                <a:solidFill>
                  <a:srgbClr val="0070C0"/>
                </a:solidFill>
              </a:rPr>
              <a:t>La concepción de la evolución basada en la imprevisibilidad, el azar, la acción de pequeñas diferencias y pequeñas causas y la potencia de creación del tiempo.</a:t>
            </a:r>
          </a:p>
          <a:p>
            <a:pPr algn="ctr"/>
            <a:endParaRPr lang="es-ES" sz="800" dirty="0" smtClean="0"/>
          </a:p>
          <a:p>
            <a:pPr algn="ct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Constituye un patrimonio común de diferentes autores que, en el cambio de siglo en Francia, innovan profundamente en dominios tan diferentes como la música, la pintura, la filosofía y la literatura.</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5-Potencias de la invención, La Psicología Económica de Gabriel Tarde. </a:t>
            </a:r>
            <a:r>
              <a:rPr lang="es-ES" sz="2000" dirty="0" smtClean="0">
                <a:latin typeface="Tw Cen MT Condensed" panose="020B0606020104020203" pitchFamily="34" charset="0"/>
                <a:cs typeface="Segoe UI Light" panose="020B0502040204020203" pitchFamily="34" charset="0"/>
              </a:rPr>
              <a:t>Maurizio </a:t>
            </a:r>
            <a:r>
              <a:rPr lang="es-ES" sz="2000" dirty="0">
                <a:latin typeface="Tw Cen MT Condensed" panose="020B0606020104020203" pitchFamily="34" charset="0"/>
                <a:cs typeface="Segoe UI Light" panose="020B0502040204020203" pitchFamily="34" charset="0"/>
              </a:rPr>
              <a:t>Lazzarato.</a:t>
            </a:r>
          </a:p>
          <a:p>
            <a:pPr algn="ctr"/>
            <a:r>
              <a:rPr lang="es-AR" sz="2000" dirty="0">
                <a:latin typeface="Tw Cen MT Condensed" panose="020B0606020104020203" pitchFamily="34" charset="0"/>
                <a:cs typeface="Segoe UI Light" panose="020B0502040204020203" pitchFamily="34" charset="0"/>
              </a:rPr>
              <a:t>Cap. 1. La Cooperación entre cerebros y lo virtual. Invención y virtual</a:t>
            </a:r>
            <a:r>
              <a:rPr lang="es-AR" sz="2000" dirty="0" smtClean="0">
                <a:latin typeface="Tw Cen MT Condensed" panose="020B0606020104020203" pitchFamily="34" charset="0"/>
                <a:cs typeface="Segoe UI Light" panose="020B0502040204020203" pitchFamily="34" charset="0"/>
              </a:rPr>
              <a:t>.</a:t>
            </a:r>
            <a:r>
              <a:rPr lang="es-ES" sz="2000" dirty="0">
                <a:latin typeface="Tw Cen MT Condensed" panose="020B0606020104020203" pitchFamily="34" charset="0"/>
                <a:cs typeface="Segoe UI Light" panose="020B0502040204020203" pitchFamily="34" charset="0"/>
              </a:rPr>
              <a:t> pág. 63.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11</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smtClean="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329193133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200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up)">
                                      <p:cBhvr>
                                        <p:cTn id="14" dur="10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200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wipe(up)">
                                      <p:cBhvr>
                                        <p:cTn id="19" dur="100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10000" fill="hold"/>
                                        <p:tgtEl>
                                          <p:spTgt spid="6"/>
                                        </p:tgtEl>
                                        <p:attrNameLst>
                                          <p:attrName>ppt_x</p:attrName>
                                        </p:attrNameLst>
                                      </p:cBhvr>
                                      <p:tavLst>
                                        <p:tav tm="0">
                                          <p:val>
                                            <p:strVal val="1+#ppt_w/2"/>
                                          </p:val>
                                        </p:tav>
                                        <p:tav tm="100000">
                                          <p:val>
                                            <p:strVal val="#ppt_x"/>
                                          </p:val>
                                        </p:tav>
                                      </p:tavLst>
                                    </p:anim>
                                    <p:anim calcmode="lin" valueType="num">
                                      <p:cBhvr additive="base">
                                        <p:cTn id="2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5178"/>
            <a:ext cx="12192000" cy="5847755"/>
          </a:xfrm>
          <a:prstGeom prst="rect">
            <a:avLst/>
          </a:prstGeom>
          <a:ln w="12700">
            <a:noFill/>
          </a:ln>
        </p:spPr>
        <p:txBody>
          <a:bodyPr wrap="square">
            <a:spAutoFit/>
          </a:bodyPr>
          <a:lstStyle/>
          <a:p>
            <a:pPr algn="ctr"/>
            <a:r>
              <a:rPr lang="es-ES" sz="3400" dirty="0">
                <a:ln w="12700">
                  <a:solidFill>
                    <a:schemeClr val="tx1"/>
                  </a:solidFill>
                </a:ln>
                <a:solidFill>
                  <a:srgbClr val="0070C0"/>
                </a:solidFill>
              </a:rPr>
              <a:t>En el centro del análisis del fenómeno económico, Tarde no sitúa el trabajo o la utilidad, sino la vida como diferencia, heterogeneidad, y su potencia de invención en cuanto que dinámica de la cooperación entre cerebros.</a:t>
            </a:r>
          </a:p>
          <a:p>
            <a:pPr algn="ct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deseo y la creencia, como, relaciones </a:t>
            </a:r>
            <a:r>
              <a:rPr lang="es-ES" sz="34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intercerebrales</a:t>
            </a: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desbaratan la comprensión del ser.</a:t>
            </a:r>
          </a:p>
          <a:p>
            <a:pPr algn="ctr"/>
            <a:r>
              <a:rPr lang="es-ES" sz="3400" dirty="0">
                <a:ln w="12700">
                  <a:solidFill>
                    <a:schemeClr val="tx1"/>
                  </a:solidFill>
                </a:ln>
                <a:solidFill>
                  <a:srgbClr val="0070C0"/>
                </a:solidFill>
              </a:rPr>
              <a:t>*O a través del principio social como en Durkheim.</a:t>
            </a:r>
          </a:p>
          <a:p>
            <a:pPr algn="ct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*O a través del principio vital como en Darwin.</a:t>
            </a:r>
          </a:p>
          <a:p>
            <a:pPr algn="ctr"/>
            <a:r>
              <a:rPr lang="es-ES" sz="3400" dirty="0">
                <a:ln w="12700">
                  <a:solidFill>
                    <a:schemeClr val="tx1"/>
                  </a:solidFill>
                </a:ln>
                <a:solidFill>
                  <a:srgbClr val="0070C0"/>
                </a:solidFill>
              </a:rPr>
              <a:t>*O a través del principio Económico de los economistas y los marxistas.</a:t>
            </a:r>
          </a:p>
        </p:txBody>
      </p:sp>
      <p:sp>
        <p:nvSpPr>
          <p:cNvPr id="2" name="Rectángulo 1"/>
          <p:cNvSpPr/>
          <p:nvPr/>
        </p:nvSpPr>
        <p:spPr>
          <a:xfrm>
            <a:off x="-1" y="0"/>
            <a:ext cx="12192001" cy="707886"/>
          </a:xfrm>
          <a:prstGeom prst="rect">
            <a:avLst/>
          </a:prstGeom>
        </p:spPr>
        <p:txBody>
          <a:bodyPr wrap="square">
            <a:spAutoFit/>
          </a:bodyPr>
          <a:lstStyle/>
          <a:p>
            <a:pPr algn="ctr"/>
            <a:r>
              <a:rPr lang="es-ES" sz="2000" dirty="0" smtClean="0">
                <a:latin typeface="Tw Cen MT Condensed" panose="020B0606020104020203" pitchFamily="34" charset="0"/>
                <a:cs typeface="Segoe UI Light" panose="020B0502040204020203" pitchFamily="34" charset="0"/>
              </a:rPr>
              <a:t>6.0-Potencias </a:t>
            </a:r>
            <a:r>
              <a:rPr lang="es-ES" sz="2000" dirty="0">
                <a:latin typeface="Tw Cen MT Condensed" panose="020B0606020104020203" pitchFamily="34" charset="0"/>
                <a:cs typeface="Segoe UI Light" panose="020B0502040204020203" pitchFamily="34" charset="0"/>
              </a:rPr>
              <a:t>de la Invención, La Psicología Económica de Gabriel Tarde. Maurizio </a:t>
            </a:r>
            <a:r>
              <a:rPr lang="es-ES" sz="2000" dirty="0" smtClean="0">
                <a:latin typeface="Tw Cen MT Condensed" panose="020B0606020104020203" pitchFamily="34" charset="0"/>
                <a:cs typeface="Segoe UI Light" panose="020B0502040204020203" pitchFamily="34" charset="0"/>
              </a:rPr>
              <a:t>Lazzarato.</a:t>
            </a:r>
          </a:p>
          <a:p>
            <a:pPr algn="ctr"/>
            <a:r>
              <a:rPr lang="es-AR" sz="2000" dirty="0" smtClean="0">
                <a:latin typeface="Tw Cen MT Condensed" panose="020B0606020104020203" pitchFamily="34" charset="0"/>
                <a:cs typeface="Segoe UI Light" panose="020B0502040204020203" pitchFamily="34" charset="0"/>
              </a:rPr>
              <a:t>Cap</a:t>
            </a:r>
            <a:r>
              <a:rPr lang="es-AR" sz="2000" dirty="0">
                <a:latin typeface="Tw Cen MT Condensed" panose="020B0606020104020203" pitchFamily="34" charset="0"/>
                <a:cs typeface="Segoe UI Light" panose="020B0502040204020203" pitchFamily="34" charset="0"/>
              </a:rPr>
              <a:t>. 1. La Cooperación entre cerebros y lo virtual. </a:t>
            </a:r>
            <a:r>
              <a:rPr lang="es-ES" sz="2000" dirty="0">
                <a:latin typeface="Tw Cen MT Condensed" panose="020B0606020104020203" pitchFamily="34" charset="0"/>
                <a:cs typeface="Segoe UI Light" panose="020B0502040204020203" pitchFamily="34" charset="0"/>
              </a:rPr>
              <a:t>La ruptura </a:t>
            </a:r>
            <a:r>
              <a:rPr lang="es-ES" sz="2000" dirty="0" err="1">
                <a:latin typeface="Tw Cen MT Condensed" panose="020B0606020104020203" pitchFamily="34" charset="0"/>
                <a:cs typeface="Segoe UI Light" panose="020B0502040204020203" pitchFamily="34" charset="0"/>
              </a:rPr>
              <a:t>Tardeana</a:t>
            </a:r>
            <a:r>
              <a:rPr lang="es-ES" sz="2000" dirty="0">
                <a:latin typeface="Tw Cen MT Condensed" panose="020B0606020104020203" pitchFamily="34" charset="0"/>
                <a:cs typeface="Segoe UI Light" panose="020B0502040204020203" pitchFamily="34" charset="0"/>
              </a:rPr>
              <a:t>. pág. 70.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12</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56356395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200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ipe(left)">
                                      <p:cBhvr>
                                        <p:cTn id="27" dur="10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200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wipe(left)">
                                      <p:cBhvr>
                                        <p:cTn id="32" dur="10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10000" fill="hold"/>
                                        <p:tgtEl>
                                          <p:spTgt spid="6"/>
                                        </p:tgtEl>
                                        <p:attrNameLst>
                                          <p:attrName>ppt_x</p:attrName>
                                        </p:attrNameLst>
                                      </p:cBhvr>
                                      <p:tavLst>
                                        <p:tav tm="0">
                                          <p:val>
                                            <p:strVal val="1+#ppt_w/2"/>
                                          </p:val>
                                        </p:tav>
                                        <p:tav tm="100000">
                                          <p:val>
                                            <p:strVal val="#ppt_x"/>
                                          </p:val>
                                        </p:tav>
                                      </p:tavLst>
                                    </p:anim>
                                    <p:anim calcmode="lin" valueType="num">
                                      <p:cBhvr additive="base">
                                        <p:cTn id="38"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445508"/>
            <a:ext cx="12192000" cy="5693866"/>
          </a:xfrm>
          <a:prstGeom prst="rect">
            <a:avLst/>
          </a:prstGeom>
          <a:ln w="12700">
            <a:noFill/>
          </a:ln>
        </p:spPr>
        <p:txBody>
          <a:bodyPr wrap="square">
            <a:spAutoFit/>
          </a:bodyPr>
          <a:lstStyle/>
          <a:p>
            <a:pPr algn="ctr"/>
            <a:r>
              <a:rPr lang="es-ES" sz="6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“Para </a:t>
            </a:r>
            <a:r>
              <a:rPr lang="es-ES" sz="68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Spinoza</a:t>
            </a:r>
            <a:r>
              <a:rPr lang="es-ES" sz="6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es fundamentalmente a través de la </a:t>
            </a:r>
            <a:r>
              <a:rPr lang="es-ES" sz="68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Imitación Afectiva</a:t>
            </a:r>
            <a:r>
              <a:rPr lang="es-ES" sz="6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que los individuos humanos pueden formar un individuo político”.</a:t>
            </a:r>
          </a:p>
          <a:p>
            <a:pPr algn="ctr"/>
            <a:r>
              <a:rPr lang="es-ES" sz="2400" dirty="0">
                <a:ln w="6350">
                  <a:solidFill>
                    <a:srgbClr val="FF0000"/>
                  </a:solidFill>
                </a:ln>
                <a:effectLst>
                  <a:glow rad="63500">
                    <a:schemeClr val="accent2">
                      <a:satMod val="175000"/>
                      <a:alpha val="40000"/>
                    </a:schemeClr>
                  </a:glow>
                </a:effectLst>
                <a:latin typeface="Rockwell" panose="02060603020205020403" pitchFamily="18" charset="0"/>
              </a:rPr>
              <a:t>Alexandre </a:t>
            </a:r>
            <a:r>
              <a:rPr lang="es-ES" sz="2400" dirty="0" err="1">
                <a:ln w="6350">
                  <a:solidFill>
                    <a:srgbClr val="FF0000"/>
                  </a:solidFill>
                </a:ln>
                <a:effectLst>
                  <a:glow rad="63500">
                    <a:schemeClr val="accent2">
                      <a:satMod val="175000"/>
                      <a:alpha val="40000"/>
                    </a:schemeClr>
                  </a:glow>
                </a:effectLst>
                <a:latin typeface="Rockwell" panose="02060603020205020403" pitchFamily="18" charset="0"/>
              </a:rPr>
              <a:t>Matheron</a:t>
            </a:r>
            <a:r>
              <a:rPr lang="es-ES" sz="2400" dirty="0">
                <a:ln w="6350">
                  <a:solidFill>
                    <a:srgbClr val="FF0000"/>
                  </a:solidFill>
                </a:ln>
                <a:effectLst>
                  <a:glow rad="63500">
                    <a:schemeClr val="accent2">
                      <a:satMod val="175000"/>
                      <a:alpha val="40000"/>
                    </a:schemeClr>
                  </a:glow>
                </a:effectLst>
                <a:latin typeface="Rockwell" panose="02060603020205020403" pitchFamily="18" charset="0"/>
              </a:rPr>
              <a:t>.</a:t>
            </a:r>
          </a:p>
        </p:txBody>
      </p:sp>
      <p:sp>
        <p:nvSpPr>
          <p:cNvPr id="2" name="Rectángulo 1"/>
          <p:cNvSpPr/>
          <p:nvPr/>
        </p:nvSpPr>
        <p:spPr>
          <a:xfrm>
            <a:off x="-1" y="0"/>
            <a:ext cx="12192001" cy="400110"/>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6-1-Potencias de la Invención. La Psicología Económica de Gabriel Tarde. Maurizio Lazzarato. Oposición y Simpatía. Pág. 87.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13</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47172952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2000"/>
                                  </p:stCondLst>
                                  <p:iterate type="lt">
                                    <p:tmPct val="0"/>
                                  </p:iterate>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2000"/>
                                  </p:stCondLst>
                                  <p:iterate type="lt">
                                    <p:tmPct val="0"/>
                                  </p:iterate>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10000" fill="hold"/>
                                        <p:tgtEl>
                                          <p:spTgt spid="6"/>
                                        </p:tgtEl>
                                        <p:attrNameLst>
                                          <p:attrName>ppt_x</p:attrName>
                                        </p:attrNameLst>
                                      </p:cBhvr>
                                      <p:tavLst>
                                        <p:tav tm="0">
                                          <p:val>
                                            <p:strVal val="1+#ppt_w/2"/>
                                          </p:val>
                                        </p:tav>
                                        <p:tav tm="100000">
                                          <p:val>
                                            <p:strVal val="#ppt_x"/>
                                          </p:val>
                                        </p:tav>
                                      </p:tavLst>
                                    </p:anim>
                                    <p:anim calcmode="lin" valueType="num">
                                      <p:cBhvr additive="base">
                                        <p:cTn id="23" dur="10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4" presetClass="emph" presetSubtype="0" fill="hold" grpId="1" nodeType="clickEffect">
                                  <p:stCondLst>
                                    <p:cond delay="0"/>
                                  </p:stCondLst>
                                  <p:iterate type="lt">
                                    <p:tmPct val="10000"/>
                                  </p:iterate>
                                  <p:childTnLst>
                                    <p:animMotion origin="layout" path="M 0.0 0.0 L 0.0 -0.07213" pathEditMode="relative" ptsTypes="">
                                      <p:cBhvr>
                                        <p:cTn id="27" dur="250" accel="50000" decel="50000" autoRev="1" fill="hold">
                                          <p:stCondLst>
                                            <p:cond delay="0"/>
                                          </p:stCondLst>
                                        </p:cTn>
                                        <p:tgtEl>
                                          <p:spTgt spid="4">
                                            <p:txEl>
                                              <p:pRg st="0" end="0"/>
                                            </p:txEl>
                                          </p:spTgt>
                                        </p:tgtEl>
                                        <p:attrNameLst>
                                          <p:attrName>ppt_x</p:attrName>
                                          <p:attrName>ppt_y</p:attrName>
                                        </p:attrNameLst>
                                      </p:cBhvr>
                                    </p:animMotion>
                                    <p:animRot by="1500000">
                                      <p:cBhvr>
                                        <p:cTn id="28" dur="125" fill="hold">
                                          <p:stCondLst>
                                            <p:cond delay="0"/>
                                          </p:stCondLst>
                                        </p:cTn>
                                        <p:tgtEl>
                                          <p:spTgt spid="4">
                                            <p:txEl>
                                              <p:pRg st="0" end="0"/>
                                            </p:txEl>
                                          </p:spTgt>
                                        </p:tgtEl>
                                        <p:attrNameLst>
                                          <p:attrName>r</p:attrName>
                                        </p:attrNameLst>
                                      </p:cBhvr>
                                    </p:animRot>
                                    <p:animRot by="-1500000">
                                      <p:cBhvr>
                                        <p:cTn id="29" dur="125" fill="hold">
                                          <p:stCondLst>
                                            <p:cond delay="125"/>
                                          </p:stCondLst>
                                        </p:cTn>
                                        <p:tgtEl>
                                          <p:spTgt spid="4">
                                            <p:txEl>
                                              <p:pRg st="0" end="0"/>
                                            </p:txEl>
                                          </p:spTgt>
                                        </p:tgtEl>
                                        <p:attrNameLst>
                                          <p:attrName>r</p:attrName>
                                        </p:attrNameLst>
                                      </p:cBhvr>
                                    </p:animRot>
                                    <p:animRot by="-1500000">
                                      <p:cBhvr>
                                        <p:cTn id="30" dur="125" fill="hold">
                                          <p:stCondLst>
                                            <p:cond delay="250"/>
                                          </p:stCondLst>
                                        </p:cTn>
                                        <p:tgtEl>
                                          <p:spTgt spid="4">
                                            <p:txEl>
                                              <p:pRg st="0" end="0"/>
                                            </p:txEl>
                                          </p:spTgt>
                                        </p:tgtEl>
                                        <p:attrNameLst>
                                          <p:attrName>r</p:attrName>
                                        </p:attrNameLst>
                                      </p:cBhvr>
                                    </p:animRot>
                                    <p:animRot by="1500000">
                                      <p:cBhvr>
                                        <p:cTn id="31" dur="125" fill="hold">
                                          <p:stCondLst>
                                            <p:cond delay="375"/>
                                          </p:stCondLst>
                                        </p:cTn>
                                        <p:tgtEl>
                                          <p:spTgt spid="4">
                                            <p:txEl>
                                              <p:pRg st="0" end="0"/>
                                            </p:txEl>
                                          </p:spTgt>
                                        </p:tgtEl>
                                        <p:attrNameLst>
                                          <p:attrName>r</p:attrName>
                                        </p:attrNameLst>
                                      </p:cBhvr>
                                    </p:animRot>
                                  </p:childTnLst>
                                </p:cTn>
                              </p:par>
                              <p:par>
                                <p:cTn id="32" presetID="34" presetClass="emph" presetSubtype="0" fill="hold" grpId="1" nodeType="withEffect">
                                  <p:stCondLst>
                                    <p:cond delay="0"/>
                                  </p:stCondLst>
                                  <p:iterate type="lt">
                                    <p:tmPct val="10000"/>
                                  </p:iterate>
                                  <p:childTnLst>
                                    <p:animMotion origin="layout" path="M 0.0 0.0 L 0.0 -0.07213" pathEditMode="relative" ptsTypes="">
                                      <p:cBhvr>
                                        <p:cTn id="33" dur="250" accel="50000" decel="50000" autoRev="1" fill="hold">
                                          <p:stCondLst>
                                            <p:cond delay="0"/>
                                          </p:stCondLst>
                                        </p:cTn>
                                        <p:tgtEl>
                                          <p:spTgt spid="4">
                                            <p:txEl>
                                              <p:pRg st="1" end="1"/>
                                            </p:txEl>
                                          </p:spTgt>
                                        </p:tgtEl>
                                        <p:attrNameLst>
                                          <p:attrName>ppt_x</p:attrName>
                                          <p:attrName>ppt_y</p:attrName>
                                        </p:attrNameLst>
                                      </p:cBhvr>
                                    </p:animMotion>
                                    <p:animRot by="1500000">
                                      <p:cBhvr>
                                        <p:cTn id="34" dur="125" fill="hold">
                                          <p:stCondLst>
                                            <p:cond delay="0"/>
                                          </p:stCondLst>
                                        </p:cTn>
                                        <p:tgtEl>
                                          <p:spTgt spid="4">
                                            <p:txEl>
                                              <p:pRg st="1" end="1"/>
                                            </p:txEl>
                                          </p:spTgt>
                                        </p:tgtEl>
                                        <p:attrNameLst>
                                          <p:attrName>r</p:attrName>
                                        </p:attrNameLst>
                                      </p:cBhvr>
                                    </p:animRot>
                                    <p:animRot by="-1500000">
                                      <p:cBhvr>
                                        <p:cTn id="35" dur="125" fill="hold">
                                          <p:stCondLst>
                                            <p:cond delay="125"/>
                                          </p:stCondLst>
                                        </p:cTn>
                                        <p:tgtEl>
                                          <p:spTgt spid="4">
                                            <p:txEl>
                                              <p:pRg st="1" end="1"/>
                                            </p:txEl>
                                          </p:spTgt>
                                        </p:tgtEl>
                                        <p:attrNameLst>
                                          <p:attrName>r</p:attrName>
                                        </p:attrNameLst>
                                      </p:cBhvr>
                                    </p:animRot>
                                    <p:animRot by="-1500000">
                                      <p:cBhvr>
                                        <p:cTn id="36" dur="125" fill="hold">
                                          <p:stCondLst>
                                            <p:cond delay="250"/>
                                          </p:stCondLst>
                                        </p:cTn>
                                        <p:tgtEl>
                                          <p:spTgt spid="4">
                                            <p:txEl>
                                              <p:pRg st="1" end="1"/>
                                            </p:txEl>
                                          </p:spTgt>
                                        </p:tgtEl>
                                        <p:attrNameLst>
                                          <p:attrName>r</p:attrName>
                                        </p:attrNameLst>
                                      </p:cBhvr>
                                    </p:animRot>
                                    <p:animRot by="1500000">
                                      <p:cBhvr>
                                        <p:cTn id="37" dur="125" fill="hold">
                                          <p:stCondLst>
                                            <p:cond delay="375"/>
                                          </p:stCondLst>
                                        </p:cTn>
                                        <p:tgtEl>
                                          <p:spTgt spid="4">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allAtOnce"/>
      <p:bldP spid="2"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847755"/>
          </a:xfrm>
          <a:prstGeom prst="rect">
            <a:avLst/>
          </a:prstGeom>
          <a:ln w="12700">
            <a:noFill/>
          </a:ln>
        </p:spPr>
        <p:txBody>
          <a:bodyPr wrap="square">
            <a:spAutoFit/>
          </a:bodyPr>
          <a:lstStyle/>
          <a:p>
            <a:pPr algn="ctr"/>
            <a:r>
              <a:rPr lang="es-ES" sz="3400" dirty="0">
                <a:ln w="12700">
                  <a:solidFill>
                    <a:schemeClr val="tx1"/>
                  </a:solidFill>
                </a:ln>
                <a:solidFill>
                  <a:srgbClr val="0070C0"/>
                </a:solidFill>
              </a:rPr>
              <a:t>La simpatía y la imitación </a:t>
            </a:r>
            <a:r>
              <a:rPr lang="es-ES" sz="3400" dirty="0" err="1">
                <a:ln w="12700">
                  <a:solidFill>
                    <a:schemeClr val="tx1"/>
                  </a:solidFill>
                </a:ln>
                <a:solidFill>
                  <a:srgbClr val="0070C0"/>
                </a:solidFill>
              </a:rPr>
              <a:t>tardeanas</a:t>
            </a:r>
            <a:r>
              <a:rPr lang="es-ES" sz="3400" dirty="0">
                <a:ln w="12700">
                  <a:solidFill>
                    <a:schemeClr val="tx1"/>
                  </a:solidFill>
                </a:ln>
                <a:solidFill>
                  <a:srgbClr val="0070C0"/>
                </a:solidFill>
              </a:rPr>
              <a:t> están más próximas a la concepción de </a:t>
            </a:r>
            <a:r>
              <a:rPr lang="es-ES" sz="3400" b="1" dirty="0" smtClean="0">
                <a:ln w="12700">
                  <a:solidFill>
                    <a:schemeClr val="tx1"/>
                  </a:solidFill>
                </a:ln>
                <a:solidFill>
                  <a:srgbClr val="0070C0"/>
                </a:solidFill>
                <a:effectLst>
                  <a:outerShdw blurRad="38100" dist="38100" dir="2700000" algn="tl">
                    <a:srgbClr val="000000">
                      <a:alpha val="43137"/>
                    </a:srgbClr>
                  </a:outerShdw>
                </a:effectLst>
              </a:rPr>
              <a:t>David </a:t>
            </a:r>
            <a:r>
              <a:rPr lang="es-ES" sz="3400" b="1" dirty="0" err="1">
                <a:ln w="12700">
                  <a:solidFill>
                    <a:schemeClr val="tx1"/>
                  </a:solidFill>
                </a:ln>
                <a:solidFill>
                  <a:srgbClr val="0070C0"/>
                </a:solidFill>
                <a:effectLst>
                  <a:outerShdw blurRad="38100" dist="38100" dir="2700000" algn="tl">
                    <a:srgbClr val="000000">
                      <a:alpha val="43137"/>
                    </a:srgbClr>
                  </a:outerShdw>
                </a:effectLst>
              </a:rPr>
              <a:t>Hume</a:t>
            </a:r>
            <a:r>
              <a:rPr lang="es-ES" sz="3400" dirty="0">
                <a:ln w="12700">
                  <a:solidFill>
                    <a:schemeClr val="tx1"/>
                  </a:solidFill>
                </a:ln>
                <a:solidFill>
                  <a:srgbClr val="0070C0"/>
                </a:solidFill>
              </a:rPr>
              <a:t> (</a:t>
            </a:r>
            <a:r>
              <a:rPr lang="es-ES" sz="3400" dirty="0">
                <a:ln w="12700">
                  <a:solidFill>
                    <a:schemeClr val="tx1"/>
                  </a:solidFill>
                </a:ln>
                <a:solidFill>
                  <a:srgbClr val="0070C0"/>
                </a:solidFill>
                <a:hlinkClick r:id="rId3" tooltip="1711"/>
              </a:rPr>
              <a:t>1711</a:t>
            </a:r>
            <a:r>
              <a:rPr lang="es-ES" sz="3400" dirty="0">
                <a:ln w="12700">
                  <a:solidFill>
                    <a:schemeClr val="tx1"/>
                  </a:solidFill>
                </a:ln>
                <a:solidFill>
                  <a:srgbClr val="0070C0"/>
                </a:solidFill>
              </a:rPr>
              <a:t> – 1</a:t>
            </a:r>
            <a:r>
              <a:rPr lang="es-ES" sz="3400" dirty="0">
                <a:ln w="12700">
                  <a:solidFill>
                    <a:schemeClr val="tx1"/>
                  </a:solidFill>
                </a:ln>
                <a:solidFill>
                  <a:srgbClr val="0070C0"/>
                </a:solidFill>
                <a:hlinkClick r:id="rId4" tooltip="1776"/>
              </a:rPr>
              <a:t>776</a:t>
            </a:r>
            <a:r>
              <a:rPr lang="es-ES" sz="3400" dirty="0">
                <a:ln w="12700">
                  <a:solidFill>
                    <a:schemeClr val="tx1"/>
                  </a:solidFill>
                </a:ln>
                <a:solidFill>
                  <a:srgbClr val="0070C0"/>
                </a:solidFill>
              </a:rPr>
              <a:t>), para quien </a:t>
            </a:r>
            <a:r>
              <a:rPr lang="es-ES" sz="3400" b="1" dirty="0">
                <a:ln w="12700">
                  <a:solidFill>
                    <a:schemeClr val="tx1"/>
                  </a:solidFill>
                </a:ln>
                <a:solidFill>
                  <a:srgbClr val="0070C0"/>
                </a:solidFill>
                <a:effectLst>
                  <a:outerShdw blurRad="38100" dist="38100" dir="2700000" algn="tl">
                    <a:srgbClr val="000000">
                      <a:alpha val="43137"/>
                    </a:srgbClr>
                  </a:outerShdw>
                </a:effectLst>
              </a:rPr>
              <a:t>“experimentar simpatía por otros” </a:t>
            </a:r>
            <a:r>
              <a:rPr lang="es-ES" sz="3400" dirty="0">
                <a:ln w="12700">
                  <a:solidFill>
                    <a:schemeClr val="tx1"/>
                  </a:solidFill>
                </a:ln>
                <a:solidFill>
                  <a:srgbClr val="0070C0"/>
                </a:solidFill>
              </a:rPr>
              <a:t>es una forma de comunicación que se hace gracias a la imaginación y la semejanza</a:t>
            </a:r>
            <a:r>
              <a:rPr lang="es-ES" sz="3400" dirty="0"/>
              <a:t> </a:t>
            </a:r>
            <a:r>
              <a:rPr lang="es-ES" sz="3400" b="1" dirty="0">
                <a:ln w="12700">
                  <a:solidFill>
                    <a:schemeClr val="tx1"/>
                  </a:solidFill>
                </a:ln>
                <a:solidFill>
                  <a:srgbClr val="0070C0"/>
                </a:solidFill>
                <a:effectLst>
                  <a:outerShdw blurRad="38100" dist="38100" dir="2700000" algn="tl">
                    <a:srgbClr val="000000">
                      <a:alpha val="43137"/>
                    </a:srgbClr>
                  </a:outerShdw>
                </a:effectLst>
              </a:rPr>
              <a:t>-querida por naturaleza- </a:t>
            </a:r>
            <a:r>
              <a:rPr lang="es-ES" sz="3400" dirty="0">
                <a:ln w="12700">
                  <a:solidFill>
                    <a:schemeClr val="tx1"/>
                  </a:solidFill>
                </a:ln>
                <a:solidFill>
                  <a:srgbClr val="0070C0"/>
                </a:solidFill>
              </a:rPr>
              <a:t>entre criaturas humanas.</a:t>
            </a:r>
          </a:p>
          <a:p>
            <a:pPr algn="ctr"/>
            <a:r>
              <a:rPr lang="es-ES" sz="3400" dirty="0">
                <a:ln w="12700">
                  <a:solidFill>
                    <a:schemeClr val="tx1"/>
                  </a:solidFill>
                </a:ln>
                <a:solidFill>
                  <a:srgbClr val="0070C0"/>
                </a:solidFill>
              </a:rPr>
              <a:t> </a:t>
            </a:r>
            <a:r>
              <a:rPr lang="es-ES" sz="34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Bajo  la condición, empero, de comprender la imitación como una fuerza inicialmente no antropomórfica.</a:t>
            </a:r>
          </a:p>
          <a:p>
            <a:pPr algn="ctr"/>
            <a:r>
              <a:rPr lang="es-ES" sz="3400" dirty="0" smtClean="0">
                <a:ln w="12700">
                  <a:solidFill>
                    <a:schemeClr val="tx1"/>
                  </a:solidFill>
                </a:ln>
                <a:solidFill>
                  <a:srgbClr val="0070C0"/>
                </a:solidFill>
              </a:rPr>
              <a:t>Una </a:t>
            </a:r>
            <a:r>
              <a:rPr lang="es-ES" sz="3400" dirty="0">
                <a:ln w="12700">
                  <a:solidFill>
                    <a:schemeClr val="tx1"/>
                  </a:solidFill>
                </a:ln>
                <a:solidFill>
                  <a:srgbClr val="0070C0"/>
                </a:solidFill>
              </a:rPr>
              <a:t>imitación parece transmitir las acciones de un individuo a otro, como la indulgencia, generosidad y magnanimidad de los </a:t>
            </a:r>
            <a:r>
              <a:rPr lang="es-ES" sz="3400" dirty="0" err="1">
                <a:ln w="12700">
                  <a:solidFill>
                    <a:schemeClr val="tx1"/>
                  </a:solidFill>
                </a:ln>
                <a:solidFill>
                  <a:srgbClr val="0070C0"/>
                </a:solidFill>
              </a:rPr>
              <a:t>benevolistas</a:t>
            </a:r>
            <a:r>
              <a:rPr lang="es-ES" sz="3400" dirty="0">
                <a:ln w="12700">
                  <a:solidFill>
                    <a:schemeClr val="tx1"/>
                  </a:solidFill>
                </a:ln>
                <a:solidFill>
                  <a:srgbClr val="0070C0"/>
                </a:solidFill>
              </a:rPr>
              <a:t> escoceses.</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7-Potencias de la invención, La Psicología Económica de Gabriel Tarde. </a:t>
            </a:r>
            <a:r>
              <a:rPr lang="es-ES" sz="2000" dirty="0" smtClean="0">
                <a:latin typeface="Tw Cen MT Condensed" panose="020B0606020104020203" pitchFamily="34" charset="0"/>
                <a:cs typeface="Segoe UI Light" panose="020B0502040204020203" pitchFamily="34" charset="0"/>
              </a:rPr>
              <a:t>Maurizio </a:t>
            </a:r>
            <a:r>
              <a:rPr lang="es-ES" sz="2000" dirty="0">
                <a:latin typeface="Tw Cen MT Condensed" panose="020B0606020104020203" pitchFamily="34" charset="0"/>
                <a:cs typeface="Segoe UI Light" panose="020B0502040204020203" pitchFamily="34" charset="0"/>
              </a:rPr>
              <a:t>Lazzarato. </a:t>
            </a:r>
          </a:p>
          <a:p>
            <a:pPr algn="ctr"/>
            <a:r>
              <a:rPr lang="es-AR" sz="2000" dirty="0">
                <a:latin typeface="Tw Cen MT Condensed" panose="020B0606020104020203" pitchFamily="34" charset="0"/>
                <a:cs typeface="Segoe UI Light" panose="020B0502040204020203" pitchFamily="34" charset="0"/>
              </a:rPr>
              <a:t>Cap. 1. La Cooperación entre cerebros y lo virtual. La simpatía es una fuerza</a:t>
            </a:r>
            <a:r>
              <a:rPr lang="es-AR" sz="2000" dirty="0" smtClean="0">
                <a:latin typeface="Tw Cen MT Condensed" panose="020B0606020104020203" pitchFamily="34" charset="0"/>
                <a:cs typeface="Segoe UI Light" panose="020B0502040204020203" pitchFamily="34" charset="0"/>
              </a:rPr>
              <a:t>. </a:t>
            </a:r>
            <a:r>
              <a:rPr lang="es-ES" sz="2000" dirty="0">
                <a:latin typeface="Tw Cen MT Condensed" panose="020B0606020104020203" pitchFamily="34" charset="0"/>
                <a:cs typeface="Segoe UI Light" panose="020B0502040204020203" pitchFamily="34" charset="0"/>
              </a:rPr>
              <a:t>pág. 94. Parte 2.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14</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70C0"/>
                </a:solidFill>
                <a:latin typeface="Sylfaen" panose="010A0502050306030303" pitchFamily="18" charset="0"/>
              </a:rPr>
              <a:t>Párrafos  </a:t>
            </a:r>
            <a:r>
              <a:rPr lang="es-ES" sz="1600" b="1" dirty="0">
                <a:ln w="3175">
                  <a:solidFill>
                    <a:srgbClr val="FF0000"/>
                  </a:solidFill>
                  <a:prstDash val="solid"/>
                </a:ln>
                <a:solidFill>
                  <a:srgbClr val="0070C0"/>
                </a:solidFill>
                <a:latin typeface="Sylfaen" panose="010A0502050306030303" pitchFamily="18" charset="0"/>
              </a:rPr>
              <a:t>editados y adaptados--FORO de PENSAMIENTO CRÍTICO--UTN </a:t>
            </a:r>
            <a:r>
              <a:rPr lang="es-ES" sz="1600" b="1" dirty="0" smtClean="0">
                <a:ln w="3175">
                  <a:solidFill>
                    <a:srgbClr val="FF0000"/>
                  </a:solidFill>
                  <a:prstDash val="solid"/>
                </a:ln>
                <a:solidFill>
                  <a:srgbClr val="0070C0"/>
                </a:solidFill>
                <a:latin typeface="Sylfaen" panose="010A0502050306030303" pitchFamily="18" charset="0"/>
              </a:rPr>
              <a:t>FRA</a:t>
            </a:r>
            <a:endParaRPr lang="es-ES" sz="1600" dirty="0">
              <a:ln w="3175">
                <a:solidFill>
                  <a:srgbClr val="FF0000"/>
                </a:solidFill>
                <a:prstDash val="solid"/>
              </a:ln>
              <a:solidFill>
                <a:srgbClr val="0070C0"/>
              </a:solidFill>
              <a:latin typeface="Bauhaus 93" panose="04030905020B02020C02" pitchFamily="82" charset="0"/>
            </a:endParaRPr>
          </a:p>
        </p:txBody>
      </p:sp>
    </p:spTree>
    <p:extLst>
      <p:ext uri="{BB962C8B-B14F-4D97-AF65-F5344CB8AC3E}">
        <p14:creationId xmlns:p14="http://schemas.microsoft.com/office/powerpoint/2010/main" val="88405681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10000" fill="hold"/>
                                        <p:tgtEl>
                                          <p:spTgt spid="6"/>
                                        </p:tgtEl>
                                        <p:attrNameLst>
                                          <p:attrName>ppt_x</p:attrName>
                                        </p:attrNameLst>
                                      </p:cBhvr>
                                      <p:tavLst>
                                        <p:tav tm="0">
                                          <p:val>
                                            <p:strVal val="1+#ppt_w/2"/>
                                          </p:val>
                                        </p:tav>
                                        <p:tav tm="100000">
                                          <p:val>
                                            <p:strVal val="#ppt_x"/>
                                          </p:val>
                                        </p:tav>
                                      </p:tavLst>
                                    </p:anim>
                                    <p:anim calcmode="lin" valueType="num">
                                      <p:cBhvr additive="base">
                                        <p:cTn id="28"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632311"/>
          </a:xfrm>
          <a:prstGeom prst="rect">
            <a:avLst/>
          </a:prstGeom>
          <a:ln w="12700">
            <a:noFill/>
          </a:ln>
        </p:spPr>
        <p:txBody>
          <a:bodyPr wrap="square">
            <a:spAutoFit/>
          </a:bodyPr>
          <a:lstStyle/>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realidad, en cuanto “ forma característica de los fenómenos sociales, </a:t>
            </a:r>
            <a:r>
              <a:rPr lang="es-ES" sz="36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imitación </a:t>
            </a: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debe ser considerada al nivel infinitesimal de las pequeñas repeticiones que componen, la mayoría de las veces a sus espaldas, los actos y los comportamientos de los hombres, y no al nivel de la individualidad consciente y voluntaria”.</a:t>
            </a:r>
          </a:p>
          <a:p>
            <a:pPr algn="ctr"/>
            <a:r>
              <a:rPr lang="es-ES" sz="3600" dirty="0" smtClean="0">
                <a:ln w="12700">
                  <a:solidFill>
                    <a:schemeClr val="tx1"/>
                  </a:solidFill>
                </a:ln>
                <a:solidFill>
                  <a:srgbClr val="0070C0"/>
                </a:solidFill>
              </a:rPr>
              <a:t>Las fuerzas </a:t>
            </a:r>
            <a:r>
              <a:rPr lang="es-ES" sz="3600" dirty="0" err="1" smtClean="0">
                <a:ln w="12700">
                  <a:solidFill>
                    <a:schemeClr val="tx1"/>
                  </a:solidFill>
                </a:ln>
                <a:solidFill>
                  <a:srgbClr val="0070C0"/>
                </a:solidFill>
              </a:rPr>
              <a:t>tardeanas</a:t>
            </a:r>
            <a:r>
              <a:rPr lang="es-ES" sz="3600" dirty="0" smtClean="0">
                <a:ln w="12700">
                  <a:solidFill>
                    <a:schemeClr val="tx1"/>
                  </a:solidFill>
                </a:ln>
                <a:solidFill>
                  <a:srgbClr val="0070C0"/>
                </a:solidFill>
              </a:rPr>
              <a:t> actúan por debajo de las representaciones, las pasiones y saberes del individuo, fuera del campo del individualismo metodológico.</a:t>
            </a:r>
            <a:endParaRPr lang="es-ES" sz="3600" dirty="0">
              <a:ln w="12700">
                <a:solidFill>
                  <a:schemeClr val="tx1"/>
                </a:solidFill>
              </a:ln>
              <a:solidFill>
                <a:srgbClr val="0070C0"/>
              </a:solidFill>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7-Potencias de la invención, La Psicología Económica de Gabriel Tarde. </a:t>
            </a:r>
            <a:r>
              <a:rPr lang="es-ES" sz="2000" dirty="0" smtClean="0">
                <a:latin typeface="Tw Cen MT Condensed" panose="020B0606020104020203" pitchFamily="34" charset="0"/>
                <a:cs typeface="Segoe UI Light" panose="020B0502040204020203" pitchFamily="34" charset="0"/>
              </a:rPr>
              <a:t>Maurizio </a:t>
            </a:r>
            <a:r>
              <a:rPr lang="es-ES" sz="2000" dirty="0">
                <a:latin typeface="Tw Cen MT Condensed" panose="020B0606020104020203" pitchFamily="34" charset="0"/>
                <a:cs typeface="Segoe UI Light" panose="020B0502040204020203" pitchFamily="34" charset="0"/>
              </a:rPr>
              <a:t>Lazzarato.</a:t>
            </a:r>
          </a:p>
          <a:p>
            <a:pPr algn="ctr"/>
            <a:r>
              <a:rPr lang="es-AR" sz="2000" dirty="0">
                <a:latin typeface="Tw Cen MT Condensed" panose="020B0606020104020203" pitchFamily="34" charset="0"/>
                <a:cs typeface="Segoe UI Light" panose="020B0502040204020203" pitchFamily="34" charset="0"/>
              </a:rPr>
              <a:t>Cap. 1. La Cooperación entre cerebros y lo virtual. La simpatía es una fuerza</a:t>
            </a:r>
            <a:r>
              <a:rPr lang="es-AR" sz="2000" dirty="0" smtClean="0">
                <a:latin typeface="Tw Cen MT Condensed" panose="020B0606020104020203" pitchFamily="34" charset="0"/>
                <a:cs typeface="Segoe UI Light" panose="020B0502040204020203" pitchFamily="34" charset="0"/>
              </a:rPr>
              <a:t>.</a:t>
            </a:r>
            <a:r>
              <a:rPr lang="es-ES" sz="2000" dirty="0">
                <a:latin typeface="Tw Cen MT Condensed" panose="020B0606020104020203" pitchFamily="34" charset="0"/>
                <a:cs typeface="Segoe UI Light" panose="020B0502040204020203" pitchFamily="34" charset="0"/>
              </a:rPr>
              <a:t> pág. 94.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15</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Tree>
    <p:extLst>
      <p:ext uri="{BB962C8B-B14F-4D97-AF65-F5344CB8AC3E}">
        <p14:creationId xmlns:p14="http://schemas.microsoft.com/office/powerpoint/2010/main" val="321788939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10000" fill="hold"/>
                                        <p:tgtEl>
                                          <p:spTgt spid="6"/>
                                        </p:tgtEl>
                                        <p:attrNameLst>
                                          <p:attrName>ppt_x</p:attrName>
                                        </p:attrNameLst>
                                      </p:cBhvr>
                                      <p:tavLst>
                                        <p:tav tm="0">
                                          <p:val>
                                            <p:strVal val="1+#ppt_w/2"/>
                                          </p:val>
                                        </p:tav>
                                        <p:tav tm="100000">
                                          <p:val>
                                            <p:strVal val="#ppt_x"/>
                                          </p:val>
                                        </p:tav>
                                      </p:tavLst>
                                    </p:anim>
                                    <p:anim calcmode="lin" valueType="num">
                                      <p:cBhvr additive="base">
                                        <p:cTn id="23"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707886"/>
            <a:ext cx="12191999" cy="5586145"/>
          </a:xfrm>
          <a:prstGeom prst="rect">
            <a:avLst/>
          </a:prstGeom>
          <a:ln w="12700">
            <a:noFill/>
          </a:ln>
        </p:spPr>
        <p:txBody>
          <a:bodyPr wrap="square">
            <a:spAutoFit/>
          </a:bodyPr>
          <a:lstStyle/>
          <a:p>
            <a:pPr algn="ct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Gabriel Tarde afirma que el individuo y lo social son </a:t>
            </a:r>
            <a:r>
              <a:rPr lang="es-ES" sz="30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polarizaciones singulares y actualizaciones diferenciales </a:t>
            </a: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la multiplicidad de relaciones que constituyen la cooperación entre cerebros.</a:t>
            </a:r>
          </a:p>
          <a:p>
            <a:pPr algn="ctr"/>
            <a:r>
              <a:rPr lang="es-ES" sz="2900" dirty="0">
                <a:ln w="12700">
                  <a:solidFill>
                    <a:schemeClr val="tx1"/>
                  </a:solidFill>
                </a:ln>
                <a:solidFill>
                  <a:srgbClr val="0070C0"/>
                </a:solidFill>
              </a:rPr>
              <a:t>El individuo y lo social siempre son cristalizaciones momentáneas de la multiplicidad de fuerzas, de la multiplicidad de relaciones (Flujos) que los desbordan por doquier.</a:t>
            </a:r>
            <a:endParaRPr lang="es-ES" sz="2900" b="1" dirty="0">
              <a:ln w="6350">
                <a:solidFill>
                  <a:srgbClr val="FF0000"/>
                </a:solidFill>
              </a:ln>
              <a:latin typeface="Tempus Sans ITC" panose="04020404030D07020202" pitchFamily="82" charset="0"/>
            </a:endParaRPr>
          </a:p>
          <a:p>
            <a:pPr algn="ctr"/>
            <a:r>
              <a:rPr lang="es-ES" sz="31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individuo es una sociedad y si la sociedad es, como el individuo, una multiplicidad, entonces la distinción entre individual y colectivo debe ser explicada en cada momento y no presupuesta.</a:t>
            </a:r>
          </a:p>
          <a:p>
            <a:pPr algn="ctr"/>
            <a:r>
              <a:rPr lang="es-ES" sz="2900" dirty="0">
                <a:ln w="12700">
                  <a:solidFill>
                    <a:schemeClr val="tx1"/>
                  </a:solidFill>
                </a:ln>
                <a:solidFill>
                  <a:srgbClr val="0070C0"/>
                </a:solidFill>
              </a:rPr>
              <a:t>El individuo y lo colectivo no se oponen, la individualidad supone el desarrollo de lo que Gabriel Tarde denomina en comunismo mental.</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9-Potencias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smtClean="0">
                <a:latin typeface="Tw Cen MT Condensed" panose="020B0606020104020203" pitchFamily="34" charset="0"/>
              </a:rPr>
              <a:t>Subjetividad</a:t>
            </a:r>
            <a:r>
              <a:rPr lang="es-ES" sz="2000" dirty="0">
                <a:latin typeface="Tw Cen MT Condensed" panose="020B0606020104020203" pitchFamily="34" charset="0"/>
              </a:rPr>
              <a:t>, acción y trabajo. pág. 126.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16</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Párrafos</a:t>
            </a:r>
            <a:r>
              <a:rPr lang="es-AR" sz="1600" b="1" dirty="0">
                <a:ln w="3175">
                  <a:solidFill>
                    <a:srgbClr val="0070C0"/>
                  </a:solidFill>
                  <a:prstDash val="solid"/>
                </a:ln>
                <a:solidFill>
                  <a:srgbClr val="002060"/>
                </a:solidFill>
                <a:latin typeface="Sylfaen" panose="010A0502050306030303" pitchFamily="18" charset="0"/>
              </a:rPr>
              <a:t>  </a:t>
            </a:r>
            <a:r>
              <a:rPr lang="es-ES" sz="16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editados y adaptados--FORO de PENSAMIENTO CRÍTICO--UTN FRA</a:t>
            </a:r>
          </a:p>
        </p:txBody>
      </p:sp>
    </p:spTree>
    <p:extLst>
      <p:ext uri="{BB962C8B-B14F-4D97-AF65-F5344CB8AC3E}">
        <p14:creationId xmlns:p14="http://schemas.microsoft.com/office/powerpoint/2010/main" val="124395398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p:val>
                                            <p:fltVal val="0"/>
                                          </p:val>
                                        </p:tav>
                                        <p:tav tm="100000">
                                          <p:val>
                                            <p:strVal val="#ppt_w"/>
                                          </p:val>
                                        </p:tav>
                                      </p:tavLst>
                                    </p:anim>
                                    <p:anim calcmode="lin" valueType="num">
                                      <p:cBhvr>
                                        <p:cTn id="8" dur="5000" fill="hold"/>
                                        <p:tgtEl>
                                          <p:spTgt spid="2"/>
                                        </p:tgtEl>
                                        <p:attrNameLst>
                                          <p:attrName>ppt_h</p:attrName>
                                        </p:attrNameLst>
                                      </p:cBhvr>
                                      <p:tavLst>
                                        <p:tav tm="0">
                                          <p:val>
                                            <p:fltVal val="0"/>
                                          </p:val>
                                        </p:tav>
                                        <p:tav tm="100000">
                                          <p:val>
                                            <p:strVal val="#ppt_h"/>
                                          </p:val>
                                        </p:tav>
                                      </p:tavLst>
                                    </p:anim>
                                    <p:animEffect transition="in" filter="fade">
                                      <p:cBhvr>
                                        <p:cTn id="9" dur="5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10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200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ipe(left)">
                                      <p:cBhvr>
                                        <p:cTn id="19" dur="100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200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wipe(left)">
                                      <p:cBhvr>
                                        <p:cTn id="24" dur="100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200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wipe(left)">
                                      <p:cBhvr>
                                        <p:cTn id="29" dur="10000"/>
                                        <p:tgtEl>
                                          <p:spTgt spid="4">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10000" fill="hold"/>
                                        <p:tgtEl>
                                          <p:spTgt spid="6"/>
                                        </p:tgtEl>
                                        <p:attrNameLst>
                                          <p:attrName>ppt_x</p:attrName>
                                        </p:attrNameLst>
                                      </p:cBhvr>
                                      <p:tavLst>
                                        <p:tav tm="0">
                                          <p:val>
                                            <p:strVal val="1+#ppt_w/2"/>
                                          </p:val>
                                        </p:tav>
                                        <p:tav tm="100000">
                                          <p:val>
                                            <p:strVal val="#ppt_x"/>
                                          </p:val>
                                        </p:tav>
                                      </p:tavLst>
                                    </p:anim>
                                    <p:anim calcmode="lin" valueType="num">
                                      <p:cBhvr additive="base">
                                        <p:cTn id="3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 y="369332"/>
            <a:ext cx="12191999" cy="6124754"/>
          </a:xfrm>
          <a:prstGeom prst="rect">
            <a:avLst/>
          </a:prstGeom>
          <a:ln w="12700">
            <a:noFill/>
          </a:ln>
        </p:spPr>
        <p:txBody>
          <a:bodyPr wrap="square">
            <a:spAutoFit/>
          </a:bodyPr>
          <a:lstStyle/>
          <a:p>
            <a:pPr algn="ctr"/>
            <a:r>
              <a:rPr lang="es-ES" sz="4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 que captamos como sustancia, como ser, no es en realidad más que un remolino, un pliegue que funciona como un relé, como un intercambiador de relaciones inestables, fluctuantes, que circulan en la cooperación </a:t>
            </a:r>
            <a:r>
              <a:rPr lang="es-ES" sz="49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intecerebral</a:t>
            </a:r>
            <a:r>
              <a:rPr lang="es-ES" sz="4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conforme a un régimen temporal no lineal.</a:t>
            </a:r>
          </a:p>
        </p:txBody>
      </p:sp>
      <p:sp>
        <p:nvSpPr>
          <p:cNvPr id="2" name="Rectángulo 1"/>
          <p:cNvSpPr/>
          <p:nvPr/>
        </p:nvSpPr>
        <p:spPr>
          <a:xfrm>
            <a:off x="-1" y="0"/>
            <a:ext cx="12192000" cy="369332"/>
          </a:xfrm>
          <a:prstGeom prst="rect">
            <a:avLst/>
          </a:prstGeom>
        </p:spPr>
        <p:txBody>
          <a:bodyPr wrap="square">
            <a:spAutoFit/>
          </a:bodyPr>
          <a:lstStyle/>
          <a:p>
            <a:pPr algn="ctr"/>
            <a:r>
              <a:rPr lang="es-ES" dirty="0">
                <a:latin typeface="Tw Cen MT Condensed" panose="020B0606020104020203" pitchFamily="34" charset="0"/>
              </a:rPr>
              <a:t>10-Potencias de la invención. La Psicología Económica de Gabriel Tarde. </a:t>
            </a:r>
            <a:r>
              <a:rPr lang="es-ES" dirty="0" smtClean="0">
                <a:latin typeface="Tw Cen MT Condensed" panose="020B0606020104020203" pitchFamily="34" charset="0"/>
              </a:rPr>
              <a:t> Maurizio </a:t>
            </a:r>
            <a:r>
              <a:rPr lang="es-ES" dirty="0">
                <a:latin typeface="Tw Cen MT Condensed" panose="020B0606020104020203" pitchFamily="34" charset="0"/>
              </a:rPr>
              <a:t>Lazzarato</a:t>
            </a:r>
            <a:r>
              <a:rPr lang="es-ES" dirty="0" smtClean="0">
                <a:latin typeface="Tw Cen MT Condensed" panose="020B0606020104020203" pitchFamily="34" charset="0"/>
              </a:rPr>
              <a:t>. Subjetividad</a:t>
            </a:r>
            <a:r>
              <a:rPr lang="es-ES" dirty="0">
                <a:latin typeface="Tw Cen MT Condensed" panose="020B0606020104020203" pitchFamily="34" charset="0"/>
              </a:rPr>
              <a:t>, acción y trabajo. Pág. </a:t>
            </a:r>
            <a:r>
              <a:rPr lang="es-ES" dirty="0" smtClean="0">
                <a:latin typeface="Tw Cen MT Condensed" panose="020B0606020104020203" pitchFamily="34" charset="0"/>
              </a:rPr>
              <a:t>126-2.</a:t>
            </a:r>
            <a:endParaRPr lang="es-ES" dirty="0">
              <a:latin typeface="Tw Cen MT Condensed" panose="020B0606020104020203" pitchFamily="34" charset="0"/>
            </a:endParaRPr>
          </a:p>
        </p:txBody>
      </p:sp>
      <p:sp>
        <p:nvSpPr>
          <p:cNvPr id="4" name="Marcador de número de diapositiva 3"/>
          <p:cNvSpPr>
            <a:spLocks noGrp="1"/>
          </p:cNvSpPr>
          <p:nvPr>
            <p:ph type="sldNum" sz="quarter" idx="12"/>
          </p:nvPr>
        </p:nvSpPr>
        <p:spPr/>
        <p:txBody>
          <a:bodyPr/>
          <a:lstStyle/>
          <a:p>
            <a:fld id="{4FAB73BC-B049-4115-A692-8D63A059BFB8}" type="slidenum">
              <a:rPr lang="en-US" smtClean="0"/>
              <a:t>17</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143705787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0"/>
                                        <p:tgtEl>
                                          <p:spTgt spid="2"/>
                                        </p:tgtEl>
                                      </p:cBhvr>
                                    </p:animEffect>
                                  </p:childTnLst>
                                </p:cTn>
                              </p:par>
                            </p:childTnLst>
                          </p:cTn>
                        </p:par>
                        <p:par>
                          <p:cTn id="8" fill="hold">
                            <p:stCondLst>
                              <p:cond delay="5000"/>
                            </p:stCondLst>
                            <p:childTnLst>
                              <p:par>
                                <p:cTn id="9" presetID="6" presetClass="entr" presetSubtype="16" fill="hold" grpId="0" nodeType="afterEffect">
                                  <p:stCondLst>
                                    <p:cond delay="200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circle(in)">
                                      <p:cBhvr>
                                        <p:cTn id="11" dur="100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10000" fill="hold"/>
                                        <p:tgtEl>
                                          <p:spTgt spid="6"/>
                                        </p:tgtEl>
                                        <p:attrNameLst>
                                          <p:attrName>ppt_x</p:attrName>
                                        </p:attrNameLst>
                                      </p:cBhvr>
                                      <p:tavLst>
                                        <p:tav tm="0">
                                          <p:val>
                                            <p:strVal val="1+#ppt_w/2"/>
                                          </p:val>
                                        </p:tav>
                                        <p:tav tm="100000">
                                          <p:val>
                                            <p:strVal val="#ppt_x"/>
                                          </p:val>
                                        </p:tav>
                                      </p:tavLst>
                                    </p:anim>
                                    <p:anim calcmode="lin" valueType="num">
                                      <p:cBhvr additive="base">
                                        <p:cTn id="17"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400110"/>
            <a:ext cx="12192000" cy="5170646"/>
          </a:xfrm>
          <a:prstGeom prst="rect">
            <a:avLst/>
          </a:prstGeom>
          <a:ln w="12700">
            <a:noFill/>
          </a:ln>
        </p:spPr>
        <p:txBody>
          <a:bodyPr wrap="square">
            <a:spAutoFit/>
          </a:bodyPr>
          <a:lstStyle/>
          <a:p>
            <a:pPr algn="ct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fuerza de este pensamiento se debe a que el individuo no se produce desde arriba, por sumisión de las representaciones individuales a aquellas de una conciencia colectiva, por la acción de la estructura sobre el individuo.</a:t>
            </a:r>
          </a:p>
          <a:p>
            <a:pPr algn="ctr"/>
            <a:r>
              <a:rPr lang="es-ES" sz="3000" dirty="0">
                <a:ln w="12700">
                  <a:solidFill>
                    <a:schemeClr val="tx1"/>
                  </a:solidFill>
                </a:ln>
                <a:solidFill>
                  <a:srgbClr val="0070C0"/>
                </a:solidFill>
              </a:rPr>
              <a:t>Sino más bien </a:t>
            </a:r>
            <a:r>
              <a:rPr lang="es-ES" sz="3000" b="1" i="1" dirty="0">
                <a:ln w="12700">
                  <a:solidFill>
                    <a:schemeClr val="tx1"/>
                  </a:solidFill>
                </a:ln>
                <a:solidFill>
                  <a:srgbClr val="0070C0"/>
                </a:solidFill>
              </a:rPr>
              <a:t>desde abajo, “al nivel infinitesimal </a:t>
            </a:r>
            <a:r>
              <a:rPr lang="es-ES" sz="3000" dirty="0">
                <a:ln w="12700">
                  <a:solidFill>
                    <a:schemeClr val="tx1"/>
                  </a:solidFill>
                </a:ln>
                <a:solidFill>
                  <a:srgbClr val="0070C0"/>
                </a:solidFill>
              </a:rPr>
              <a:t>de las creencias y deseos que se imitan y que, imitándose, se combinan u oponen, se neutralizan o refuerzan.</a:t>
            </a:r>
          </a:p>
          <a:p>
            <a:pPr algn="ct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ese singular acercamiento psicológico, el individuo se halla des-hecho [</a:t>
            </a:r>
            <a:r>
              <a:rPr lang="es-ES" sz="30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défait</a:t>
            </a: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él es el lugar donde se encuentran y anudan una multiplicidad de flujos imitativos de cuya unidad producida, que nunca es más que un efecto de superficie, no debe abusar el sociólogo”.</a:t>
            </a:r>
          </a:p>
        </p:txBody>
      </p:sp>
      <p:sp>
        <p:nvSpPr>
          <p:cNvPr id="2" name="Rectángulo 1"/>
          <p:cNvSpPr/>
          <p:nvPr/>
        </p:nvSpPr>
        <p:spPr>
          <a:xfrm>
            <a:off x="0" y="0"/>
            <a:ext cx="12192000" cy="400110"/>
          </a:xfrm>
          <a:prstGeom prst="rect">
            <a:avLst/>
          </a:prstGeom>
        </p:spPr>
        <p:txBody>
          <a:bodyPr wrap="square">
            <a:spAutoFit/>
          </a:bodyPr>
          <a:lstStyle/>
          <a:p>
            <a:pPr algn="ctr"/>
            <a:r>
              <a:rPr lang="es-ES" sz="2000" dirty="0">
                <a:latin typeface="Tw Cen MT Condensed" panose="020B0606020104020203" pitchFamily="34" charset="0"/>
              </a:rPr>
              <a:t>11-Potencias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r>
              <a:rPr lang="es-ES" sz="2000" dirty="0" smtClean="0">
                <a:latin typeface="Tw Cen MT Condensed" panose="020B0606020104020203" pitchFamily="34" charset="0"/>
              </a:rPr>
              <a:t>. Cap</a:t>
            </a:r>
            <a:r>
              <a:rPr lang="es-ES" sz="2000" dirty="0">
                <a:latin typeface="Tw Cen MT Condensed" panose="020B0606020104020203" pitchFamily="34" charset="0"/>
              </a:rPr>
              <a:t>. III Subjetividad Acción y Trabajo. pág. 127-1.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18</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FF0000"/>
                  </a:solidFill>
                  <a:prstDash val="solid"/>
                </a:ln>
                <a:solidFill>
                  <a:srgbClr val="002060"/>
                </a:solidFill>
                <a:latin typeface="Sylfaen" panose="010A0502050306030303" pitchFamily="18" charset="0"/>
              </a:rPr>
              <a:t>FRA</a:t>
            </a:r>
            <a:endParaRPr lang="es-ES" sz="1600" dirty="0">
              <a:ln w="3175">
                <a:solidFill>
                  <a:srgbClr val="FF0000"/>
                </a:solidFill>
                <a:prstDash val="solid"/>
              </a:ln>
              <a:latin typeface="Bauhaus 93" panose="04030905020B02020C02" pitchFamily="82" charset="0"/>
            </a:endParaRPr>
          </a:p>
        </p:txBody>
      </p:sp>
      <p:sp>
        <p:nvSpPr>
          <p:cNvPr id="3" name="Rectángulo 2"/>
          <p:cNvSpPr/>
          <p:nvPr/>
        </p:nvSpPr>
        <p:spPr>
          <a:xfrm>
            <a:off x="0" y="5503783"/>
            <a:ext cx="12192000" cy="1015663"/>
          </a:xfrm>
          <a:prstGeom prst="rect">
            <a:avLst/>
          </a:prstGeom>
        </p:spPr>
        <p:txBody>
          <a:bodyPr wrap="square">
            <a:spAutoFit/>
          </a:bodyPr>
          <a:lstStyle/>
          <a:p>
            <a:pPr algn="ctr"/>
            <a:r>
              <a:rPr lang="es-ES" sz="3000" b="1" i="1" dirty="0">
                <a:ln w="19050">
                  <a:solidFill>
                    <a:schemeClr val="tx1"/>
                  </a:solidFill>
                </a:ln>
                <a:solidFill>
                  <a:srgbClr val="0070C0"/>
                </a:solidFill>
              </a:rPr>
              <a:t>El hombre no es genéricamente un ser social, sino una sociedad en sí misma.</a:t>
            </a:r>
          </a:p>
        </p:txBody>
      </p:sp>
    </p:spTree>
    <p:extLst>
      <p:ext uri="{BB962C8B-B14F-4D97-AF65-F5344CB8AC3E}">
        <p14:creationId xmlns:p14="http://schemas.microsoft.com/office/powerpoint/2010/main" val="361043892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circle(in)">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2000"/>
                                  </p:stCondLst>
                                  <p:iterate type="lt">
                                    <p:tmPct val="0"/>
                                  </p:iterate>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left)">
                                      <p:cBhvr>
                                        <p:cTn id="27" dur="10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4" presetClass="emph" presetSubtype="0" fill="hold" grpId="0" nodeType="clickEffect">
                                  <p:stCondLst>
                                    <p:cond delay="0"/>
                                  </p:stCondLst>
                                  <p:iterate type="lt">
                                    <p:tmPct val="10000"/>
                                  </p:iterate>
                                  <p:childTnLst>
                                    <p:animMotion origin="layout" path="M 3.125E-6 4.07407E-6 L 3.125E-6 -0.07223 " pathEditMode="relative" rAng="0" ptsTypes="AA">
                                      <p:cBhvr>
                                        <p:cTn id="31" dur="250" accel="50000" decel="50000" autoRev="1" fill="hold">
                                          <p:stCondLst>
                                            <p:cond delay="0"/>
                                          </p:stCondLst>
                                        </p:cTn>
                                        <p:tgtEl>
                                          <p:spTgt spid="3">
                                            <p:txEl>
                                              <p:pRg st="0" end="0"/>
                                            </p:txEl>
                                          </p:spTgt>
                                        </p:tgtEl>
                                        <p:attrNameLst>
                                          <p:attrName>ppt_x</p:attrName>
                                          <p:attrName>ppt_y</p:attrName>
                                        </p:attrNameLst>
                                      </p:cBhvr>
                                      <p:rCtr x="0" y="-3611"/>
                                    </p:animMotion>
                                    <p:animRot by="1500000">
                                      <p:cBhvr>
                                        <p:cTn id="32" dur="125" fill="hold">
                                          <p:stCondLst>
                                            <p:cond delay="0"/>
                                          </p:stCondLst>
                                        </p:cTn>
                                        <p:tgtEl>
                                          <p:spTgt spid="3">
                                            <p:txEl>
                                              <p:pRg st="0" end="0"/>
                                            </p:txEl>
                                          </p:spTgt>
                                        </p:tgtEl>
                                        <p:attrNameLst>
                                          <p:attrName>r</p:attrName>
                                        </p:attrNameLst>
                                      </p:cBhvr>
                                    </p:animRot>
                                    <p:animRot by="-1500000">
                                      <p:cBhvr>
                                        <p:cTn id="33" dur="125" fill="hold">
                                          <p:stCondLst>
                                            <p:cond delay="125"/>
                                          </p:stCondLst>
                                        </p:cTn>
                                        <p:tgtEl>
                                          <p:spTgt spid="3">
                                            <p:txEl>
                                              <p:pRg st="0" end="0"/>
                                            </p:txEl>
                                          </p:spTgt>
                                        </p:tgtEl>
                                        <p:attrNameLst>
                                          <p:attrName>r</p:attrName>
                                        </p:attrNameLst>
                                      </p:cBhvr>
                                    </p:animRot>
                                    <p:animRot by="-1500000">
                                      <p:cBhvr>
                                        <p:cTn id="34" dur="125" fill="hold">
                                          <p:stCondLst>
                                            <p:cond delay="250"/>
                                          </p:stCondLst>
                                        </p:cTn>
                                        <p:tgtEl>
                                          <p:spTgt spid="3">
                                            <p:txEl>
                                              <p:pRg st="0" end="0"/>
                                            </p:txEl>
                                          </p:spTgt>
                                        </p:tgtEl>
                                        <p:attrNameLst>
                                          <p:attrName>r</p:attrName>
                                        </p:attrNameLst>
                                      </p:cBhvr>
                                    </p:animRot>
                                    <p:animRot by="1500000">
                                      <p:cBhvr>
                                        <p:cTn id="35" dur="125" fill="hold">
                                          <p:stCondLst>
                                            <p:cond delay="375"/>
                                          </p:stCondLst>
                                        </p:cTn>
                                        <p:tgtEl>
                                          <p:spTgt spid="3">
                                            <p:txEl>
                                              <p:pRg st="0" end="0"/>
                                            </p:txEl>
                                          </p:spTgt>
                                        </p:tgtEl>
                                        <p:attrNameLst>
                                          <p:attrName>r</p:attrName>
                                        </p:attrNameLst>
                                      </p:cBhvr>
                                    </p:animRo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additive="base">
                                        <p:cTn id="40" dur="5000" fill="hold"/>
                                        <p:tgtEl>
                                          <p:spTgt spid="6"/>
                                        </p:tgtEl>
                                        <p:attrNameLst>
                                          <p:attrName>ppt_x</p:attrName>
                                        </p:attrNameLst>
                                      </p:cBhvr>
                                      <p:tavLst>
                                        <p:tav tm="0">
                                          <p:val>
                                            <p:strVal val="1+#ppt_w/2"/>
                                          </p:val>
                                        </p:tav>
                                        <p:tav tm="100000">
                                          <p:val>
                                            <p:strVal val="#ppt_x"/>
                                          </p:val>
                                        </p:tav>
                                      </p:tavLst>
                                    </p:anim>
                                    <p:anim calcmode="lin" valueType="num">
                                      <p:cBhvr additive="base">
                                        <p:cTn id="41" dur="5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6" grpId="0"/>
      <p:bldP spid="3"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376925"/>
            <a:ext cx="12192000" cy="4647426"/>
          </a:xfrm>
          <a:prstGeom prst="rect">
            <a:avLst/>
          </a:prstGeom>
          <a:ln w="12700">
            <a:noFill/>
          </a:ln>
        </p:spPr>
        <p:txBody>
          <a:bodyPr wrap="square">
            <a:spAutoFit/>
          </a:bodyPr>
          <a:lstStyle/>
          <a:p>
            <a:pPr algn="ct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comunicación social es un proceso de propagación imitativa de alma a alma, una relación de contaminación </a:t>
            </a:r>
            <a:r>
              <a:rPr lang="es-ES" sz="30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interpsicológica</a:t>
            </a: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una transmisión viral entre cerebros.</a:t>
            </a:r>
          </a:p>
          <a:p>
            <a:pPr algn="ctr"/>
            <a:r>
              <a:rPr lang="es-ES" sz="2900" dirty="0" smtClean="0">
                <a:ln w="12700">
                  <a:solidFill>
                    <a:schemeClr val="tx1"/>
                  </a:solidFill>
                </a:ln>
                <a:solidFill>
                  <a:srgbClr val="0070C0"/>
                </a:solidFill>
              </a:rPr>
              <a:t>Así </a:t>
            </a:r>
            <a:r>
              <a:rPr lang="es-ES" sz="2900" dirty="0">
                <a:ln w="12700">
                  <a:solidFill>
                    <a:schemeClr val="tx1"/>
                  </a:solidFill>
                </a:ln>
                <a:solidFill>
                  <a:srgbClr val="0070C0"/>
                </a:solidFill>
              </a:rPr>
              <a:t>pues, todos los valores son hijos de la opinión, es decir, dispositivos que aseguran la formación, propagación y difusión de las creencias y deseos al transformar los juicios individuales en  juicios comunes y los deseos individuales en deseos colectivos</a:t>
            </a:r>
            <a:r>
              <a:rPr lang="es-ES" sz="2900" dirty="0" smtClean="0">
                <a:ln w="12700">
                  <a:solidFill>
                    <a:schemeClr val="tx1"/>
                  </a:solidFill>
                </a:ln>
                <a:solidFill>
                  <a:srgbClr val="0070C0"/>
                </a:solidFill>
              </a:rPr>
              <a:t>.</a:t>
            </a:r>
            <a:endParaRPr lang="es-ES" sz="2900" dirty="0">
              <a:ln w="12700">
                <a:solidFill>
                  <a:schemeClr val="tx1"/>
                </a:solidFill>
              </a:ln>
              <a:solidFill>
                <a:srgbClr val="0070C0"/>
              </a:solidFill>
            </a:endParaRPr>
          </a:p>
          <a:p>
            <a:pPr algn="ctr"/>
            <a:r>
              <a:rPr lang="es-ES" sz="3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Y si no hubiese una opinión un tanto unificada, no habría ninguna noción verdadera, es decir, social, de la idea de verdad, como tampoco la idea de belleza, cuyo sentido individual ni siquiera sería concebido.</a:t>
            </a:r>
          </a:p>
        </p:txBody>
      </p:sp>
      <p:sp>
        <p:nvSpPr>
          <p:cNvPr id="2" name="Rectángulo 1"/>
          <p:cNvSpPr/>
          <p:nvPr/>
        </p:nvSpPr>
        <p:spPr>
          <a:xfrm>
            <a:off x="0" y="0"/>
            <a:ext cx="12192000" cy="400110"/>
          </a:xfrm>
          <a:prstGeom prst="rect">
            <a:avLst/>
          </a:prstGeom>
        </p:spPr>
        <p:txBody>
          <a:bodyPr wrap="square">
            <a:spAutoFit/>
          </a:bodyPr>
          <a:lstStyle/>
          <a:p>
            <a:pPr algn="ctr"/>
            <a:r>
              <a:rPr lang="es-ES" sz="2000" dirty="0">
                <a:latin typeface="Tw Cen MT Condensed" panose="020B0606020104020203" pitchFamily="34" charset="0"/>
              </a:rPr>
              <a:t>12-Potencias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r>
              <a:rPr lang="es-ES" sz="2000" dirty="0" smtClean="0">
                <a:latin typeface="Tw Cen MT Condensed" panose="020B0606020104020203" pitchFamily="34" charset="0"/>
              </a:rPr>
              <a:t>. Que </a:t>
            </a:r>
            <a:r>
              <a:rPr lang="es-ES" sz="2000" dirty="0">
                <a:latin typeface="Tw Cen MT Condensed" panose="020B0606020104020203" pitchFamily="34" charset="0"/>
              </a:rPr>
              <a:t>es el Valor?. pág. 153.1.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19</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8" name="Rectángulo 7"/>
          <p:cNvSpPr/>
          <p:nvPr/>
        </p:nvSpPr>
        <p:spPr>
          <a:xfrm>
            <a:off x="0" y="4932018"/>
            <a:ext cx="12192000" cy="1477328"/>
          </a:xfrm>
          <a:prstGeom prst="rect">
            <a:avLst/>
          </a:prstGeom>
        </p:spPr>
        <p:txBody>
          <a:bodyPr wrap="square">
            <a:spAutoFit/>
          </a:bodyPr>
          <a:lstStyle/>
          <a:p>
            <a:pPr algn="ctr"/>
            <a:r>
              <a:rPr lang="es-ES" sz="3000" b="1" i="1" dirty="0">
                <a:ln w="19050">
                  <a:solidFill>
                    <a:schemeClr val="tx1"/>
                  </a:solidFill>
                </a:ln>
                <a:solidFill>
                  <a:srgbClr val="0070C0"/>
                </a:solidFill>
                <a:effectLst>
                  <a:outerShdw blurRad="38100" dist="38100" dir="2700000" algn="tl">
                    <a:srgbClr val="000000">
                      <a:alpha val="43137"/>
                    </a:srgbClr>
                  </a:outerShdw>
                </a:effectLst>
              </a:rPr>
              <a:t>No hay valor no hay cantidad social, sin una teoría de los medios de comunicación, cuya primera y genial anticipación es La opinión y La multitud</a:t>
            </a:r>
            <a:r>
              <a:rPr lang="es-ES" sz="3000" b="1" i="1" dirty="0" smtClean="0">
                <a:ln w="19050">
                  <a:solidFill>
                    <a:schemeClr val="tx1"/>
                  </a:solidFill>
                </a:ln>
                <a:solidFill>
                  <a:srgbClr val="0070C0"/>
                </a:solidFill>
                <a:effectLst>
                  <a:outerShdw blurRad="38100" dist="38100" dir="2700000" algn="tl">
                    <a:srgbClr val="000000">
                      <a:alpha val="43137"/>
                    </a:srgbClr>
                  </a:outerShdw>
                </a:effectLst>
              </a:rPr>
              <a:t>.</a:t>
            </a:r>
            <a:endParaRPr lang="es-ES" sz="3300" b="1" i="1" dirty="0">
              <a:ln w="19050">
                <a:solidFill>
                  <a:schemeClr val="tx1"/>
                </a:solidFill>
              </a:ln>
              <a:solidFill>
                <a:srgbClr val="0070C0"/>
              </a:solidFill>
            </a:endParaRPr>
          </a:p>
        </p:txBody>
      </p:sp>
    </p:spTree>
    <p:extLst>
      <p:ext uri="{BB962C8B-B14F-4D97-AF65-F5344CB8AC3E}">
        <p14:creationId xmlns:p14="http://schemas.microsoft.com/office/powerpoint/2010/main" val="396639810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10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3" dur="10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grpId="0" nodeType="clickEffect">
                                  <p:stCondLst>
                                    <p:cond delay="200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100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9" dur="10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grpId="0" nodeType="clickEffect">
                                  <p:stCondLst>
                                    <p:cond delay="200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100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5" dur="10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2000"/>
                                  </p:stCondLst>
                                  <p:iterate type="lt">
                                    <p:tmPct val="0"/>
                                  </p:iterate>
                                  <p:childTnLst>
                                    <p:set>
                                      <p:cBhvr>
                                        <p:cTn id="29" dur="1" fill="hold">
                                          <p:stCondLst>
                                            <p:cond delay="0"/>
                                          </p:stCondLst>
                                        </p:cTn>
                                        <p:tgtEl>
                                          <p:spTgt spid="8">
                                            <p:txEl>
                                              <p:pRg st="0" end="0"/>
                                            </p:txEl>
                                          </p:spTgt>
                                        </p:tgtEl>
                                        <p:attrNameLst>
                                          <p:attrName>style.visibility</p:attrName>
                                        </p:attrNameLst>
                                      </p:cBhvr>
                                      <p:to>
                                        <p:strVal val="visible"/>
                                      </p:to>
                                    </p:set>
                                    <p:animEffect transition="in" filter="wipe(left)">
                                      <p:cBhvr>
                                        <p:cTn id="30" dur="10000"/>
                                        <p:tgtEl>
                                          <p:spTgt spid="8">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4" presetClass="emph" presetSubtype="0" fill="hold" grpId="0" nodeType="clickEffect">
                                  <p:stCondLst>
                                    <p:cond delay="0"/>
                                  </p:stCondLst>
                                  <p:iterate type="lt">
                                    <p:tmPct val="10000"/>
                                  </p:iterate>
                                  <p:childTnLst>
                                    <p:animMotion origin="layout" path="M 3.125E-6 4.07407E-6 L 3.125E-6 -0.07223 " pathEditMode="relative" rAng="0" ptsTypes="AA">
                                      <p:cBhvr>
                                        <p:cTn id="34" dur="250" accel="50000" decel="50000" autoRev="1" fill="hold">
                                          <p:stCondLst>
                                            <p:cond delay="0"/>
                                          </p:stCondLst>
                                        </p:cTn>
                                        <p:tgtEl>
                                          <p:spTgt spid="8">
                                            <p:txEl>
                                              <p:pRg st="0" end="0"/>
                                            </p:txEl>
                                          </p:spTgt>
                                        </p:tgtEl>
                                        <p:attrNameLst>
                                          <p:attrName>ppt_x</p:attrName>
                                          <p:attrName>ppt_y</p:attrName>
                                        </p:attrNameLst>
                                      </p:cBhvr>
                                      <p:rCtr x="0" y="-3611"/>
                                    </p:animMotion>
                                    <p:animRot by="1500000">
                                      <p:cBhvr>
                                        <p:cTn id="35" dur="125" fill="hold">
                                          <p:stCondLst>
                                            <p:cond delay="0"/>
                                          </p:stCondLst>
                                        </p:cTn>
                                        <p:tgtEl>
                                          <p:spTgt spid="8">
                                            <p:txEl>
                                              <p:pRg st="0" end="0"/>
                                            </p:txEl>
                                          </p:spTgt>
                                        </p:tgtEl>
                                        <p:attrNameLst>
                                          <p:attrName>r</p:attrName>
                                        </p:attrNameLst>
                                      </p:cBhvr>
                                    </p:animRot>
                                    <p:animRot by="-1500000">
                                      <p:cBhvr>
                                        <p:cTn id="36" dur="125" fill="hold">
                                          <p:stCondLst>
                                            <p:cond delay="125"/>
                                          </p:stCondLst>
                                        </p:cTn>
                                        <p:tgtEl>
                                          <p:spTgt spid="8">
                                            <p:txEl>
                                              <p:pRg st="0" end="0"/>
                                            </p:txEl>
                                          </p:spTgt>
                                        </p:tgtEl>
                                        <p:attrNameLst>
                                          <p:attrName>r</p:attrName>
                                        </p:attrNameLst>
                                      </p:cBhvr>
                                    </p:animRot>
                                    <p:animRot by="-1500000">
                                      <p:cBhvr>
                                        <p:cTn id="37" dur="125" fill="hold">
                                          <p:stCondLst>
                                            <p:cond delay="250"/>
                                          </p:stCondLst>
                                        </p:cTn>
                                        <p:tgtEl>
                                          <p:spTgt spid="8">
                                            <p:txEl>
                                              <p:pRg st="0" end="0"/>
                                            </p:txEl>
                                          </p:spTgt>
                                        </p:tgtEl>
                                        <p:attrNameLst>
                                          <p:attrName>r</p:attrName>
                                        </p:attrNameLst>
                                      </p:cBhvr>
                                    </p:animRot>
                                    <p:animRot by="1500000">
                                      <p:cBhvr>
                                        <p:cTn id="38" dur="125" fill="hold">
                                          <p:stCondLst>
                                            <p:cond delay="375"/>
                                          </p:stCondLst>
                                        </p:cTn>
                                        <p:tgtEl>
                                          <p:spTgt spid="8">
                                            <p:txEl>
                                              <p:pRg st="0" end="0"/>
                                            </p:txEl>
                                          </p:spTgt>
                                        </p:tgtEl>
                                        <p:attrNameLst>
                                          <p:attrName>r</p:attrName>
                                        </p:attrNameLst>
                                      </p:cBhvr>
                                    </p:animRo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10000" fill="hold"/>
                                        <p:tgtEl>
                                          <p:spTgt spid="6"/>
                                        </p:tgtEl>
                                        <p:attrNameLst>
                                          <p:attrName>ppt_x</p:attrName>
                                        </p:attrNameLst>
                                      </p:cBhvr>
                                      <p:tavLst>
                                        <p:tav tm="0">
                                          <p:val>
                                            <p:strVal val="1+#ppt_w/2"/>
                                          </p:val>
                                        </p:tav>
                                        <p:tav tm="100000">
                                          <p:val>
                                            <p:strVal val="#ppt_x"/>
                                          </p:val>
                                        </p:tav>
                                      </p:tavLst>
                                    </p:anim>
                                    <p:anim calcmode="lin" valueType="num">
                                      <p:cBhvr additive="base">
                                        <p:cTn id="44"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6" grpId="0"/>
      <p:bldP spid="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0"/>
            <a:ext cx="12192000" cy="1200329"/>
          </a:xfrm>
          <a:prstGeom prst="rect">
            <a:avLst/>
          </a:prstGeom>
          <a:ln w="19050">
            <a:noFill/>
          </a:ln>
        </p:spPr>
        <p:txBody>
          <a:bodyPr wrap="square">
            <a:spAutoFit/>
          </a:bodyPr>
          <a:lstStyle/>
          <a:p>
            <a:pPr algn="ctr"/>
            <a:r>
              <a:rPr lang="es-AR" sz="3600" b="1" dirty="0">
                <a:ln w="22225">
                  <a:solidFill>
                    <a:schemeClr val="bg2"/>
                  </a:solidFill>
                  <a:prstDash val="solid"/>
                </a:ln>
                <a:effectLst>
                  <a:outerShdw blurRad="60007" dist="310007" dir="7680000" sy="30000" kx="1300200" algn="ctr" rotWithShape="0">
                    <a:prstClr val="black">
                      <a:alpha val="32000"/>
                    </a:prstClr>
                  </a:outerShdw>
                </a:effectLst>
                <a:latin typeface="Cooper Black" panose="0208090404030B020404" pitchFamily="18" charset="0"/>
                <a:cs typeface="Courier New" panose="02070309020205020404" pitchFamily="49" charset="0"/>
              </a:rPr>
              <a:t>Breve esbozo de párrafos editados y adaptados, basado en el libro:</a:t>
            </a:r>
            <a:endParaRPr lang="es-ES" sz="3600" b="1" dirty="0">
              <a:ln w="22225">
                <a:solidFill>
                  <a:schemeClr val="bg2"/>
                </a:solidFill>
                <a:prstDash val="solid"/>
              </a:ln>
              <a:effectLst>
                <a:outerShdw blurRad="60007" dist="310007" dir="7680000" sy="30000" kx="1300200" algn="ctr" rotWithShape="0">
                  <a:prstClr val="black">
                    <a:alpha val="32000"/>
                  </a:prstClr>
                </a:outerShdw>
              </a:effectLst>
              <a:latin typeface="Cooper Black" panose="0208090404030B020404" pitchFamily="18" charset="0"/>
              <a:cs typeface="Courier New" panose="02070309020205020404" pitchFamily="49" charset="0"/>
            </a:endParaRPr>
          </a:p>
        </p:txBody>
      </p:sp>
      <p:sp>
        <p:nvSpPr>
          <p:cNvPr id="3" name="Rectángulo 2"/>
          <p:cNvSpPr/>
          <p:nvPr/>
        </p:nvSpPr>
        <p:spPr>
          <a:xfrm>
            <a:off x="-1" y="1200329"/>
            <a:ext cx="12192001" cy="4955203"/>
          </a:xfrm>
          <a:prstGeom prst="rect">
            <a:avLst/>
          </a:prstGeom>
          <a:ln w="19050">
            <a:noFill/>
          </a:ln>
        </p:spPr>
        <p:txBody>
          <a:bodyPr wrap="square">
            <a:spAutoFit/>
          </a:bodyPr>
          <a:lstStyle/>
          <a:p>
            <a:pPr algn="ctr"/>
            <a:r>
              <a:rPr lang="es-ES" sz="7200" b="1" dirty="0" smtClean="0">
                <a:ln w="38100">
                  <a:solidFill>
                    <a:srgbClr val="002060"/>
                  </a:solidFill>
                  <a:prstDash val="solid"/>
                </a:ln>
                <a:solidFill>
                  <a:schemeClr val="accent3">
                    <a:lumMod val="50000"/>
                  </a:schemeClr>
                </a:solidFill>
                <a:effectLst>
                  <a:outerShdw blurRad="60007" dist="310007" dir="7680000" sy="30000" kx="1300200" algn="ctr" rotWithShape="0">
                    <a:prstClr val="black">
                      <a:alpha val="32000"/>
                    </a:prstClr>
                  </a:outerShdw>
                </a:effectLst>
                <a:latin typeface="Courier New" panose="02070309020205020404" pitchFamily="49" charset="0"/>
                <a:cs typeface="Courier New" panose="02070309020205020404" pitchFamily="49" charset="0"/>
              </a:rPr>
              <a:t>Potencias </a:t>
            </a:r>
            <a:r>
              <a:rPr lang="es-ES" sz="7200" b="1" dirty="0">
                <a:ln w="38100">
                  <a:solidFill>
                    <a:srgbClr val="002060"/>
                  </a:solidFill>
                  <a:prstDash val="solid"/>
                </a:ln>
                <a:solidFill>
                  <a:schemeClr val="accent3">
                    <a:lumMod val="50000"/>
                  </a:schemeClr>
                </a:solidFill>
                <a:effectLst>
                  <a:outerShdw blurRad="60007" dist="310007" dir="7680000" sy="30000" kx="1300200" algn="ctr" rotWithShape="0">
                    <a:prstClr val="black">
                      <a:alpha val="32000"/>
                    </a:prstClr>
                  </a:outerShdw>
                </a:effectLst>
                <a:latin typeface="Courier New" panose="02070309020205020404" pitchFamily="49" charset="0"/>
                <a:cs typeface="Courier New" panose="02070309020205020404" pitchFamily="49" charset="0"/>
              </a:rPr>
              <a:t>de la Invención, La Psicología Económica de Gabriel </a:t>
            </a:r>
            <a:r>
              <a:rPr lang="es-ES" sz="7200" b="1" dirty="0" smtClean="0">
                <a:ln w="38100">
                  <a:solidFill>
                    <a:srgbClr val="002060"/>
                  </a:solidFill>
                  <a:prstDash val="solid"/>
                </a:ln>
                <a:solidFill>
                  <a:schemeClr val="accent3">
                    <a:lumMod val="50000"/>
                  </a:schemeClr>
                </a:solidFill>
                <a:effectLst>
                  <a:outerShdw blurRad="60007" dist="310007" dir="7680000" sy="30000" kx="1300200" algn="ctr" rotWithShape="0">
                    <a:prstClr val="black">
                      <a:alpha val="32000"/>
                    </a:prstClr>
                  </a:outerShdw>
                </a:effectLst>
                <a:latin typeface="Courier New" panose="02070309020205020404" pitchFamily="49" charset="0"/>
                <a:cs typeface="Courier New" panose="02070309020205020404" pitchFamily="49" charset="0"/>
              </a:rPr>
              <a:t>Tarde.</a:t>
            </a:r>
          </a:p>
          <a:p>
            <a:pPr algn="ctr"/>
            <a:r>
              <a:rPr lang="es-ES" sz="2800" b="1" dirty="0">
                <a:ln w="38100">
                  <a:solidFill>
                    <a:srgbClr val="002060"/>
                  </a:solidFill>
                  <a:prstDash val="solid"/>
                </a:ln>
                <a:solidFill>
                  <a:schemeClr val="accent3">
                    <a:lumMod val="50000"/>
                  </a:schemeClr>
                </a:solidFill>
                <a:effectLst>
                  <a:outerShdw blurRad="60007" dist="310007" dir="7680000" sy="30000" kx="1300200" algn="ctr" rotWithShape="0">
                    <a:prstClr val="black">
                      <a:alpha val="32000"/>
                    </a:prstClr>
                  </a:outerShdw>
                </a:effectLst>
                <a:latin typeface="Courier New" panose="02070309020205020404" pitchFamily="49" charset="0"/>
                <a:cs typeface="Courier New" panose="02070309020205020404" pitchFamily="49" charset="0"/>
              </a:rPr>
              <a:t>1843 - 1904 </a:t>
            </a:r>
          </a:p>
        </p:txBody>
      </p:sp>
      <p:sp>
        <p:nvSpPr>
          <p:cNvPr id="2" name="Marcador de número de diapositiva 1"/>
          <p:cNvSpPr>
            <a:spLocks noGrp="1"/>
          </p:cNvSpPr>
          <p:nvPr>
            <p:ph type="sldNum" sz="quarter" idx="12"/>
          </p:nvPr>
        </p:nvSpPr>
        <p:spPr/>
        <p:txBody>
          <a:bodyPr/>
          <a:lstStyle/>
          <a:p>
            <a:fld id="{6D22F896-40B5-4ADD-8801-0D06FADFA095}" type="slidenum">
              <a:rPr lang="en-US" smtClean="0"/>
              <a:t>2</a:t>
            </a:fld>
            <a:endParaRPr lang="en-US" dirty="0"/>
          </a:p>
        </p:txBody>
      </p:sp>
      <p:sp>
        <p:nvSpPr>
          <p:cNvPr id="6" name="Rectángulo 5"/>
          <p:cNvSpPr/>
          <p:nvPr/>
        </p:nvSpPr>
        <p:spPr>
          <a:xfrm>
            <a:off x="0" y="6211669"/>
            <a:ext cx="12192000" cy="584775"/>
          </a:xfrm>
          <a:prstGeom prst="rect">
            <a:avLst/>
          </a:prstGeom>
          <a:ln w="19050">
            <a:noFill/>
          </a:ln>
        </p:spPr>
        <p:txBody>
          <a:bodyPr wrap="square">
            <a:spAutoFit/>
          </a:bodyPr>
          <a:lstStyle/>
          <a:p>
            <a:pPr algn="ctr"/>
            <a:r>
              <a:rPr lang="es-ES" sz="3200" b="1" dirty="0" smtClean="0">
                <a:ln w="22225">
                  <a:solidFill>
                    <a:schemeClr val="bg2"/>
                  </a:solidFill>
                  <a:prstDash val="solid"/>
                </a:ln>
                <a:effectLst>
                  <a:outerShdw blurRad="60007" dist="310007" dir="7680000" sy="30000" kx="1300200" algn="ctr" rotWithShape="0">
                    <a:prstClr val="black">
                      <a:alpha val="32000"/>
                    </a:prstClr>
                  </a:outerShdw>
                </a:effectLst>
                <a:latin typeface="Cooper Black" panose="0208090404030B020404" pitchFamily="18" charset="0"/>
                <a:cs typeface="Courier New" panose="02070309020205020404" pitchFamily="49" charset="0"/>
              </a:rPr>
              <a:t>Maurizio Lazzarato.</a:t>
            </a:r>
          </a:p>
        </p:txBody>
      </p:sp>
    </p:spTree>
    <p:extLst>
      <p:ext uri="{BB962C8B-B14F-4D97-AF65-F5344CB8AC3E}">
        <p14:creationId xmlns:p14="http://schemas.microsoft.com/office/powerpoint/2010/main" val="3196346146"/>
      </p:ext>
    </p:extLst>
  </p:cSld>
  <p:clrMapOvr>
    <a:masterClrMapping/>
  </p:clrMapOvr>
  <mc:AlternateContent xmlns:mc="http://schemas.openxmlformats.org/markup-compatibility/2006" xmlns:p14="http://schemas.microsoft.com/office/powerpoint/2010/main">
    <mc:Choice Requires="p14">
      <p:transition spd="slow" p14:dur="4000" advClick="0" advTm="30000">
        <p14:reveal/>
      </p:transition>
    </mc:Choice>
    <mc:Fallback xmlns="">
      <p:transition spd="slow" advClick="0" advTm="3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544" fill="hold" grpId="0" nodeType="clickEffect">
                                  <p:stCondLst>
                                    <p:cond delay="5000"/>
                                  </p:stCondLst>
                                  <p:childTnLst>
                                    <p:anim calcmode="lin" valueType="num">
                                      <p:cBhvr>
                                        <p:cTn id="6" dur="15000"/>
                                        <p:tgtEl>
                                          <p:spTgt spid="4"/>
                                        </p:tgtEl>
                                        <p:attrNameLst>
                                          <p:attrName>ppt_w</p:attrName>
                                        </p:attrNameLst>
                                      </p:cBhvr>
                                      <p:tavLst>
                                        <p:tav tm="0">
                                          <p:val>
                                            <p:strVal val="ppt_w"/>
                                          </p:val>
                                        </p:tav>
                                        <p:tav tm="100000">
                                          <p:val>
                                            <p:fltVal val="0"/>
                                          </p:val>
                                        </p:tav>
                                      </p:tavLst>
                                    </p:anim>
                                    <p:anim calcmode="lin" valueType="num">
                                      <p:cBhvr>
                                        <p:cTn id="7" dur="15000"/>
                                        <p:tgtEl>
                                          <p:spTgt spid="4"/>
                                        </p:tgtEl>
                                        <p:attrNameLst>
                                          <p:attrName>ppt_h</p:attrName>
                                        </p:attrNameLst>
                                      </p:cBhvr>
                                      <p:tavLst>
                                        <p:tav tm="0">
                                          <p:val>
                                            <p:strVal val="ppt_h"/>
                                          </p:val>
                                        </p:tav>
                                        <p:tav tm="100000">
                                          <p:val>
                                            <p:fltVal val="0"/>
                                          </p:val>
                                        </p:tav>
                                      </p:tavLst>
                                    </p:anim>
                                    <p:animEffect transition="out" filter="fade">
                                      <p:cBhvr>
                                        <p:cTn id="8" dur="15000"/>
                                        <p:tgtEl>
                                          <p:spTgt spid="4"/>
                                        </p:tgtEl>
                                      </p:cBhvr>
                                    </p:animEffect>
                                    <p:anim calcmode="lin" valueType="num">
                                      <p:cBhvr>
                                        <p:cTn id="9" dur="15000"/>
                                        <p:tgtEl>
                                          <p:spTgt spid="4"/>
                                        </p:tgtEl>
                                        <p:attrNameLst>
                                          <p:attrName>ppt_x</p:attrName>
                                        </p:attrNameLst>
                                      </p:cBhvr>
                                      <p:tavLst>
                                        <p:tav tm="0">
                                          <p:val>
                                            <p:strVal val="ppt_x"/>
                                          </p:val>
                                        </p:tav>
                                        <p:tav tm="100000">
                                          <p:val>
                                            <p:fltVal val="0.5"/>
                                          </p:val>
                                        </p:tav>
                                      </p:tavLst>
                                    </p:anim>
                                    <p:anim calcmode="lin" valueType="num">
                                      <p:cBhvr>
                                        <p:cTn id="10" dur="15000"/>
                                        <p:tgtEl>
                                          <p:spTgt spid="4"/>
                                        </p:tgtEl>
                                        <p:attrNameLst>
                                          <p:attrName>ppt_y</p:attrName>
                                        </p:attrNameLst>
                                      </p:cBhvr>
                                      <p:tavLst>
                                        <p:tav tm="0">
                                          <p:val>
                                            <p:strVal val="ppt_y"/>
                                          </p:val>
                                        </p:tav>
                                        <p:tav tm="100000">
                                          <p:val>
                                            <p:fltVal val="0.5"/>
                                          </p:val>
                                        </p:tav>
                                      </p:tavLst>
                                    </p:anim>
                                    <p:set>
                                      <p:cBhvr>
                                        <p:cTn id="11" dur="1" fill="hold">
                                          <p:stCondLst>
                                            <p:cond delay="14999"/>
                                          </p:stCondLst>
                                        </p:cTn>
                                        <p:tgtEl>
                                          <p:spTgt spid="4"/>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53" presetClass="exit" presetSubtype="544" fill="hold" grpId="0" nodeType="clickEffect">
                                  <p:stCondLst>
                                    <p:cond delay="5000"/>
                                  </p:stCondLst>
                                  <p:childTnLst>
                                    <p:anim calcmode="lin" valueType="num">
                                      <p:cBhvr>
                                        <p:cTn id="15" dur="15000"/>
                                        <p:tgtEl>
                                          <p:spTgt spid="6"/>
                                        </p:tgtEl>
                                        <p:attrNameLst>
                                          <p:attrName>ppt_w</p:attrName>
                                        </p:attrNameLst>
                                      </p:cBhvr>
                                      <p:tavLst>
                                        <p:tav tm="0">
                                          <p:val>
                                            <p:strVal val="ppt_w"/>
                                          </p:val>
                                        </p:tav>
                                        <p:tav tm="100000">
                                          <p:val>
                                            <p:fltVal val="0"/>
                                          </p:val>
                                        </p:tav>
                                      </p:tavLst>
                                    </p:anim>
                                    <p:anim calcmode="lin" valueType="num">
                                      <p:cBhvr>
                                        <p:cTn id="16" dur="15000"/>
                                        <p:tgtEl>
                                          <p:spTgt spid="6"/>
                                        </p:tgtEl>
                                        <p:attrNameLst>
                                          <p:attrName>ppt_h</p:attrName>
                                        </p:attrNameLst>
                                      </p:cBhvr>
                                      <p:tavLst>
                                        <p:tav tm="0">
                                          <p:val>
                                            <p:strVal val="ppt_h"/>
                                          </p:val>
                                        </p:tav>
                                        <p:tav tm="100000">
                                          <p:val>
                                            <p:fltVal val="0"/>
                                          </p:val>
                                        </p:tav>
                                      </p:tavLst>
                                    </p:anim>
                                    <p:animEffect transition="out" filter="fade">
                                      <p:cBhvr>
                                        <p:cTn id="17" dur="15000"/>
                                        <p:tgtEl>
                                          <p:spTgt spid="6"/>
                                        </p:tgtEl>
                                      </p:cBhvr>
                                    </p:animEffect>
                                    <p:anim calcmode="lin" valueType="num">
                                      <p:cBhvr>
                                        <p:cTn id="18" dur="15000"/>
                                        <p:tgtEl>
                                          <p:spTgt spid="6"/>
                                        </p:tgtEl>
                                        <p:attrNameLst>
                                          <p:attrName>ppt_x</p:attrName>
                                        </p:attrNameLst>
                                      </p:cBhvr>
                                      <p:tavLst>
                                        <p:tav tm="0">
                                          <p:val>
                                            <p:strVal val="ppt_x"/>
                                          </p:val>
                                        </p:tav>
                                        <p:tav tm="100000">
                                          <p:val>
                                            <p:fltVal val="0.5"/>
                                          </p:val>
                                        </p:tav>
                                      </p:tavLst>
                                    </p:anim>
                                    <p:anim calcmode="lin" valueType="num">
                                      <p:cBhvr>
                                        <p:cTn id="19" dur="15000"/>
                                        <p:tgtEl>
                                          <p:spTgt spid="6"/>
                                        </p:tgtEl>
                                        <p:attrNameLst>
                                          <p:attrName>ppt_y</p:attrName>
                                        </p:attrNameLst>
                                      </p:cBhvr>
                                      <p:tavLst>
                                        <p:tav tm="0">
                                          <p:val>
                                            <p:strVal val="ppt_y"/>
                                          </p:val>
                                        </p:tav>
                                        <p:tav tm="100000">
                                          <p:val>
                                            <p:fltVal val="0.5"/>
                                          </p:val>
                                        </p:tav>
                                      </p:tavLst>
                                    </p:anim>
                                    <p:set>
                                      <p:cBhvr>
                                        <p:cTn id="20" dur="1" fill="hold">
                                          <p:stCondLst>
                                            <p:cond delay="149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53" presetClass="exit" presetSubtype="544" fill="hold" grpId="0" nodeType="clickEffect">
                                  <p:stCondLst>
                                    <p:cond delay="0"/>
                                  </p:stCondLst>
                                  <p:childTnLst>
                                    <p:anim calcmode="lin" valueType="num">
                                      <p:cBhvr>
                                        <p:cTn id="24" dur="10250"/>
                                        <p:tgtEl>
                                          <p:spTgt spid="3"/>
                                        </p:tgtEl>
                                        <p:attrNameLst>
                                          <p:attrName>ppt_w</p:attrName>
                                        </p:attrNameLst>
                                      </p:cBhvr>
                                      <p:tavLst>
                                        <p:tav tm="0">
                                          <p:val>
                                            <p:strVal val="ppt_w"/>
                                          </p:val>
                                        </p:tav>
                                        <p:tav tm="100000">
                                          <p:val>
                                            <p:fltVal val="0"/>
                                          </p:val>
                                        </p:tav>
                                      </p:tavLst>
                                    </p:anim>
                                    <p:anim calcmode="lin" valueType="num">
                                      <p:cBhvr>
                                        <p:cTn id="25" dur="10250"/>
                                        <p:tgtEl>
                                          <p:spTgt spid="3"/>
                                        </p:tgtEl>
                                        <p:attrNameLst>
                                          <p:attrName>ppt_h</p:attrName>
                                        </p:attrNameLst>
                                      </p:cBhvr>
                                      <p:tavLst>
                                        <p:tav tm="0">
                                          <p:val>
                                            <p:strVal val="ppt_h"/>
                                          </p:val>
                                        </p:tav>
                                        <p:tav tm="100000">
                                          <p:val>
                                            <p:fltVal val="0"/>
                                          </p:val>
                                        </p:tav>
                                      </p:tavLst>
                                    </p:anim>
                                    <p:animEffect transition="out" filter="fade">
                                      <p:cBhvr>
                                        <p:cTn id="26" dur="10250"/>
                                        <p:tgtEl>
                                          <p:spTgt spid="3"/>
                                        </p:tgtEl>
                                      </p:cBhvr>
                                    </p:animEffect>
                                    <p:anim calcmode="lin" valueType="num">
                                      <p:cBhvr>
                                        <p:cTn id="27" dur="10250"/>
                                        <p:tgtEl>
                                          <p:spTgt spid="3"/>
                                        </p:tgtEl>
                                        <p:attrNameLst>
                                          <p:attrName>ppt_x</p:attrName>
                                        </p:attrNameLst>
                                      </p:cBhvr>
                                      <p:tavLst>
                                        <p:tav tm="0">
                                          <p:val>
                                            <p:strVal val="ppt_x"/>
                                          </p:val>
                                        </p:tav>
                                        <p:tav tm="100000">
                                          <p:val>
                                            <p:fltVal val="0.5"/>
                                          </p:val>
                                        </p:tav>
                                      </p:tavLst>
                                    </p:anim>
                                    <p:anim calcmode="lin" valueType="num">
                                      <p:cBhvr>
                                        <p:cTn id="28" dur="10250"/>
                                        <p:tgtEl>
                                          <p:spTgt spid="3"/>
                                        </p:tgtEl>
                                        <p:attrNameLst>
                                          <p:attrName>ppt_y</p:attrName>
                                        </p:attrNameLst>
                                      </p:cBhvr>
                                      <p:tavLst>
                                        <p:tav tm="0">
                                          <p:val>
                                            <p:strVal val="ppt_y"/>
                                          </p:val>
                                        </p:tav>
                                        <p:tav tm="100000">
                                          <p:val>
                                            <p:fltVal val="0.5"/>
                                          </p:val>
                                        </p:tav>
                                      </p:tavLst>
                                    </p:anim>
                                    <p:set>
                                      <p:cBhvr>
                                        <p:cTn id="29" dur="1" fill="hold">
                                          <p:stCondLst>
                                            <p:cond delay="1024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5701"/>
            <a:ext cx="12192000" cy="6063198"/>
          </a:xfrm>
          <a:prstGeom prst="rect">
            <a:avLst/>
          </a:prstGeom>
          <a:ln w="12700">
            <a:noFill/>
          </a:ln>
        </p:spPr>
        <p:txBody>
          <a:bodyPr wrap="square">
            <a:spAutoFit/>
          </a:bodyPr>
          <a:lstStyle/>
          <a:p>
            <a:pPr algn="ctr"/>
            <a:r>
              <a:rPr lang="es-ES" sz="39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público se construye a través de la comunicación de individuo a individuo, a través de la circulación del ejemplo </a:t>
            </a:r>
            <a:r>
              <a:rPr lang="es-ES" sz="39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mudo o verbal </a:t>
            </a:r>
            <a:r>
              <a:rPr lang="es-ES" sz="39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transmitido por la publicidad, la información o la prensa; pero es a través del lenguaje y la conversación que la atención (fuerza intensiva, </a:t>
            </a:r>
            <a:r>
              <a:rPr lang="es-ES" sz="3900" b="1"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conatus</a:t>
            </a:r>
            <a:r>
              <a:rPr lang="es-ES" sz="3900" b="1" dirty="0">
                <a:ln w="6350">
                  <a:solidFill>
                    <a:srgbClr val="FF0000"/>
                  </a:solidFill>
                </a:ln>
                <a:effectLst>
                  <a:glow rad="63500">
                    <a:schemeClr val="accent2">
                      <a:satMod val="175000"/>
                      <a:alpha val="40000"/>
                    </a:schemeClr>
                  </a:glow>
                </a:effectLst>
                <a:latin typeface="Rockwell" panose="02060603020205020403" pitchFamily="18" charset="0"/>
              </a:rPr>
              <a:t> </a:t>
            </a:r>
            <a:r>
              <a:rPr lang="es-ES" sz="39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del cerebro) de los individuos es movilizada, fijada y capturada.-</a:t>
            </a:r>
          </a:p>
          <a:p>
            <a:pPr algn="ctr"/>
            <a:r>
              <a:rPr lang="es-ES" sz="3600" dirty="0">
                <a:ln w="12700">
                  <a:solidFill>
                    <a:schemeClr val="tx1"/>
                  </a:solidFill>
                </a:ln>
                <a:solidFill>
                  <a:srgbClr val="0070C0"/>
                </a:solidFill>
              </a:rPr>
              <a:t>Sin este arraigo en el lenguaje y la conversación, la publicidad, la información, la prensa y la opinión pública resultan ineficaces</a:t>
            </a:r>
            <a:r>
              <a:rPr lang="es-ES" sz="3600" dirty="0" smtClean="0">
                <a:ln w="12700">
                  <a:solidFill>
                    <a:schemeClr val="tx1"/>
                  </a:solidFill>
                </a:ln>
                <a:solidFill>
                  <a:srgbClr val="0070C0"/>
                </a:solidFill>
              </a:rPr>
              <a:t>.</a:t>
            </a:r>
            <a:endParaRPr lang="es-ES" sz="3600" dirty="0"/>
          </a:p>
        </p:txBody>
      </p:sp>
      <p:sp>
        <p:nvSpPr>
          <p:cNvPr id="2" name="Rectángulo 1"/>
          <p:cNvSpPr/>
          <p:nvPr/>
        </p:nvSpPr>
        <p:spPr>
          <a:xfrm>
            <a:off x="0" y="7815"/>
            <a:ext cx="12192000" cy="707886"/>
          </a:xfrm>
          <a:prstGeom prst="rect">
            <a:avLst/>
          </a:prstGeom>
        </p:spPr>
        <p:txBody>
          <a:bodyPr wrap="square">
            <a:spAutoFit/>
          </a:bodyPr>
          <a:lstStyle/>
          <a:p>
            <a:pPr algn="ctr"/>
            <a:r>
              <a:rPr lang="es-ES" sz="2000" dirty="0">
                <a:latin typeface="Tw Cen MT Condensed" panose="020B0606020104020203" pitchFamily="34" charset="0"/>
              </a:rPr>
              <a:t>13-Potencias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IV. Teoría de las riquezas, teoría de los conocimientos, teoría de las artes</a:t>
            </a:r>
            <a:r>
              <a:rPr lang="es-ES" sz="2000" dirty="0" smtClean="0">
                <a:latin typeface="Tw Cen MT Condensed" panose="020B0606020104020203" pitchFamily="34" charset="0"/>
              </a:rPr>
              <a:t>. Papel </a:t>
            </a:r>
            <a:r>
              <a:rPr lang="es-ES" sz="2000" dirty="0">
                <a:latin typeface="Tw Cen MT Condensed" panose="020B0606020104020203" pitchFamily="34" charset="0"/>
              </a:rPr>
              <a:t>económico de la conversación y de la comunicación. pág. 153-154.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20</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302315633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0"/>
                                        <p:tgtEl>
                                          <p:spTgt spid="2"/>
                                        </p:tgtEl>
                                      </p:cBhvr>
                                    </p:animEffect>
                                  </p:childTnLst>
                                </p:cTn>
                              </p:par>
                            </p:childTnLst>
                          </p:cTn>
                        </p:par>
                        <p:par>
                          <p:cTn id="8" fill="hold">
                            <p:stCondLst>
                              <p:cond delay="5000"/>
                            </p:stCondLst>
                            <p:childTnLst>
                              <p:par>
                                <p:cTn id="9" presetID="26" presetClass="entr" presetSubtype="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2900">
                                          <p:stCondLst>
                                            <p:cond delay="0"/>
                                          </p:stCondLst>
                                        </p:cTn>
                                        <p:tgtEl>
                                          <p:spTgt spid="4">
                                            <p:txEl>
                                              <p:pRg st="0" end="0"/>
                                            </p:txEl>
                                          </p:spTgt>
                                        </p:tgtEl>
                                      </p:cBhvr>
                                    </p:animEffect>
                                    <p:anim calcmode="lin" valueType="num">
                                      <p:cBhvr>
                                        <p:cTn id="12" dur="9110"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3" dur="3320"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4" dur="3320" tmFilter="0, 0; 0.125,0.2665; 0.25,0.4; 0.375,0.465; 0.5,0.5;  0.625,0.535; 0.75,0.6; 0.875,0.7335; 1,1">
                                          <p:stCondLst>
                                            <p:cond delay="3320"/>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5" dur="1660" tmFilter="0, 0; 0.125,0.2665; 0.25,0.4; 0.375,0.465; 0.5,0.5;  0.625,0.535; 0.75,0.6; 0.875,0.7335; 1,1">
                                          <p:stCondLst>
                                            <p:cond delay="6620"/>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6" dur="820" tmFilter="0, 0; 0.125,0.2665; 0.25,0.4; 0.375,0.465; 0.5,0.5;  0.625,0.535; 0.75,0.6; 0.875,0.7335; 1,1">
                                          <p:stCondLst>
                                            <p:cond delay="8280"/>
                                          </p:stCondLst>
                                        </p:cTn>
                                        <p:tgtEl>
                                          <p:spTgt spid="4">
                                            <p:txEl>
                                              <p:pRg st="0" end="0"/>
                                            </p:txEl>
                                          </p:spTgt>
                                        </p:tgtEl>
                                        <p:attrNameLst>
                                          <p:attrName>ppt_y</p:attrName>
                                        </p:attrNameLst>
                                      </p:cBhvr>
                                      <p:tavLst>
                                        <p:tav tm="0" fmla="#ppt_y-sin(pi*$)/81">
                                          <p:val>
                                            <p:fltVal val="0"/>
                                          </p:val>
                                        </p:tav>
                                        <p:tav tm="100000">
                                          <p:val>
                                            <p:fltVal val="1"/>
                                          </p:val>
                                        </p:tav>
                                      </p:tavLst>
                                    </p:anim>
                                    <p:animScale>
                                      <p:cBhvr>
                                        <p:cTn id="17" dur="130">
                                          <p:stCondLst>
                                            <p:cond delay="3250"/>
                                          </p:stCondLst>
                                        </p:cTn>
                                        <p:tgtEl>
                                          <p:spTgt spid="4">
                                            <p:txEl>
                                              <p:pRg st="0" end="0"/>
                                            </p:txEl>
                                          </p:spTgt>
                                        </p:tgtEl>
                                      </p:cBhvr>
                                      <p:to x="100000" y="60000"/>
                                    </p:animScale>
                                    <p:animScale>
                                      <p:cBhvr>
                                        <p:cTn id="18" dur="830" decel="50000">
                                          <p:stCondLst>
                                            <p:cond delay="3380"/>
                                          </p:stCondLst>
                                        </p:cTn>
                                        <p:tgtEl>
                                          <p:spTgt spid="4">
                                            <p:txEl>
                                              <p:pRg st="0" end="0"/>
                                            </p:txEl>
                                          </p:spTgt>
                                        </p:tgtEl>
                                      </p:cBhvr>
                                      <p:to x="100000" y="100000"/>
                                    </p:animScale>
                                    <p:animScale>
                                      <p:cBhvr>
                                        <p:cTn id="19" dur="130">
                                          <p:stCondLst>
                                            <p:cond delay="6560"/>
                                          </p:stCondLst>
                                        </p:cTn>
                                        <p:tgtEl>
                                          <p:spTgt spid="4">
                                            <p:txEl>
                                              <p:pRg st="0" end="0"/>
                                            </p:txEl>
                                          </p:spTgt>
                                        </p:tgtEl>
                                      </p:cBhvr>
                                      <p:to x="100000" y="80000"/>
                                    </p:animScale>
                                    <p:animScale>
                                      <p:cBhvr>
                                        <p:cTn id="20" dur="830" decel="50000">
                                          <p:stCondLst>
                                            <p:cond delay="6690"/>
                                          </p:stCondLst>
                                        </p:cTn>
                                        <p:tgtEl>
                                          <p:spTgt spid="4">
                                            <p:txEl>
                                              <p:pRg st="0" end="0"/>
                                            </p:txEl>
                                          </p:spTgt>
                                        </p:tgtEl>
                                      </p:cBhvr>
                                      <p:to x="100000" y="100000"/>
                                    </p:animScale>
                                    <p:animScale>
                                      <p:cBhvr>
                                        <p:cTn id="21" dur="130">
                                          <p:stCondLst>
                                            <p:cond delay="8210"/>
                                          </p:stCondLst>
                                        </p:cTn>
                                        <p:tgtEl>
                                          <p:spTgt spid="4">
                                            <p:txEl>
                                              <p:pRg st="0" end="0"/>
                                            </p:txEl>
                                          </p:spTgt>
                                        </p:tgtEl>
                                      </p:cBhvr>
                                      <p:to x="100000" y="90000"/>
                                    </p:animScale>
                                    <p:animScale>
                                      <p:cBhvr>
                                        <p:cTn id="22" dur="830" decel="50000">
                                          <p:stCondLst>
                                            <p:cond delay="8340"/>
                                          </p:stCondLst>
                                        </p:cTn>
                                        <p:tgtEl>
                                          <p:spTgt spid="4">
                                            <p:txEl>
                                              <p:pRg st="0" end="0"/>
                                            </p:txEl>
                                          </p:spTgt>
                                        </p:tgtEl>
                                      </p:cBhvr>
                                      <p:to x="100000" y="100000"/>
                                    </p:animScale>
                                    <p:animScale>
                                      <p:cBhvr>
                                        <p:cTn id="23" dur="130">
                                          <p:stCondLst>
                                            <p:cond delay="9040"/>
                                          </p:stCondLst>
                                        </p:cTn>
                                        <p:tgtEl>
                                          <p:spTgt spid="4">
                                            <p:txEl>
                                              <p:pRg st="0" end="0"/>
                                            </p:txEl>
                                          </p:spTgt>
                                        </p:tgtEl>
                                      </p:cBhvr>
                                      <p:to x="100000" y="95000"/>
                                    </p:animScale>
                                    <p:animScale>
                                      <p:cBhvr>
                                        <p:cTn id="24" dur="830" decel="50000">
                                          <p:stCondLst>
                                            <p:cond delay="9170"/>
                                          </p:stCondLst>
                                        </p:cTn>
                                        <p:tgtEl>
                                          <p:spTgt spid="4">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200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wipe(down)">
                                      <p:cBhvr>
                                        <p:cTn id="29" dur="2900">
                                          <p:stCondLst>
                                            <p:cond delay="0"/>
                                          </p:stCondLst>
                                        </p:cTn>
                                        <p:tgtEl>
                                          <p:spTgt spid="4">
                                            <p:txEl>
                                              <p:pRg st="1" end="1"/>
                                            </p:txEl>
                                          </p:spTgt>
                                        </p:tgtEl>
                                      </p:cBhvr>
                                    </p:animEffect>
                                    <p:anim calcmode="lin" valueType="num">
                                      <p:cBhvr>
                                        <p:cTn id="30" dur="9110"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1" dur="3320"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2" dur="3320" tmFilter="0, 0; 0.125,0.2665; 0.25,0.4; 0.375,0.465; 0.5,0.5;  0.625,0.535; 0.75,0.6; 0.875,0.7335; 1,1">
                                          <p:stCondLst>
                                            <p:cond delay="3320"/>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3" dur="1660" tmFilter="0, 0; 0.125,0.2665; 0.25,0.4; 0.375,0.465; 0.5,0.5;  0.625,0.535; 0.75,0.6; 0.875,0.7335; 1,1">
                                          <p:stCondLst>
                                            <p:cond delay="6620"/>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4" dur="820" tmFilter="0, 0; 0.125,0.2665; 0.25,0.4; 0.375,0.465; 0.5,0.5;  0.625,0.535; 0.75,0.6; 0.875,0.7335; 1,1">
                                          <p:stCondLst>
                                            <p:cond delay="8280"/>
                                          </p:stCondLst>
                                        </p:cTn>
                                        <p:tgtEl>
                                          <p:spTgt spid="4">
                                            <p:txEl>
                                              <p:pRg st="1" end="1"/>
                                            </p:txEl>
                                          </p:spTgt>
                                        </p:tgtEl>
                                        <p:attrNameLst>
                                          <p:attrName>ppt_y</p:attrName>
                                        </p:attrNameLst>
                                      </p:cBhvr>
                                      <p:tavLst>
                                        <p:tav tm="0" fmla="#ppt_y-sin(pi*$)/81">
                                          <p:val>
                                            <p:fltVal val="0"/>
                                          </p:val>
                                        </p:tav>
                                        <p:tav tm="100000">
                                          <p:val>
                                            <p:fltVal val="1"/>
                                          </p:val>
                                        </p:tav>
                                      </p:tavLst>
                                    </p:anim>
                                    <p:animScale>
                                      <p:cBhvr>
                                        <p:cTn id="35" dur="130">
                                          <p:stCondLst>
                                            <p:cond delay="3250"/>
                                          </p:stCondLst>
                                        </p:cTn>
                                        <p:tgtEl>
                                          <p:spTgt spid="4">
                                            <p:txEl>
                                              <p:pRg st="1" end="1"/>
                                            </p:txEl>
                                          </p:spTgt>
                                        </p:tgtEl>
                                      </p:cBhvr>
                                      <p:to x="100000" y="60000"/>
                                    </p:animScale>
                                    <p:animScale>
                                      <p:cBhvr>
                                        <p:cTn id="36" dur="830" decel="50000">
                                          <p:stCondLst>
                                            <p:cond delay="3380"/>
                                          </p:stCondLst>
                                        </p:cTn>
                                        <p:tgtEl>
                                          <p:spTgt spid="4">
                                            <p:txEl>
                                              <p:pRg st="1" end="1"/>
                                            </p:txEl>
                                          </p:spTgt>
                                        </p:tgtEl>
                                      </p:cBhvr>
                                      <p:to x="100000" y="100000"/>
                                    </p:animScale>
                                    <p:animScale>
                                      <p:cBhvr>
                                        <p:cTn id="37" dur="130">
                                          <p:stCondLst>
                                            <p:cond delay="6560"/>
                                          </p:stCondLst>
                                        </p:cTn>
                                        <p:tgtEl>
                                          <p:spTgt spid="4">
                                            <p:txEl>
                                              <p:pRg st="1" end="1"/>
                                            </p:txEl>
                                          </p:spTgt>
                                        </p:tgtEl>
                                      </p:cBhvr>
                                      <p:to x="100000" y="80000"/>
                                    </p:animScale>
                                    <p:animScale>
                                      <p:cBhvr>
                                        <p:cTn id="38" dur="830" decel="50000">
                                          <p:stCondLst>
                                            <p:cond delay="6690"/>
                                          </p:stCondLst>
                                        </p:cTn>
                                        <p:tgtEl>
                                          <p:spTgt spid="4">
                                            <p:txEl>
                                              <p:pRg st="1" end="1"/>
                                            </p:txEl>
                                          </p:spTgt>
                                        </p:tgtEl>
                                      </p:cBhvr>
                                      <p:to x="100000" y="100000"/>
                                    </p:animScale>
                                    <p:animScale>
                                      <p:cBhvr>
                                        <p:cTn id="39" dur="130">
                                          <p:stCondLst>
                                            <p:cond delay="8210"/>
                                          </p:stCondLst>
                                        </p:cTn>
                                        <p:tgtEl>
                                          <p:spTgt spid="4">
                                            <p:txEl>
                                              <p:pRg st="1" end="1"/>
                                            </p:txEl>
                                          </p:spTgt>
                                        </p:tgtEl>
                                      </p:cBhvr>
                                      <p:to x="100000" y="90000"/>
                                    </p:animScale>
                                    <p:animScale>
                                      <p:cBhvr>
                                        <p:cTn id="40" dur="830" decel="50000">
                                          <p:stCondLst>
                                            <p:cond delay="8340"/>
                                          </p:stCondLst>
                                        </p:cTn>
                                        <p:tgtEl>
                                          <p:spTgt spid="4">
                                            <p:txEl>
                                              <p:pRg st="1" end="1"/>
                                            </p:txEl>
                                          </p:spTgt>
                                        </p:tgtEl>
                                      </p:cBhvr>
                                      <p:to x="100000" y="100000"/>
                                    </p:animScale>
                                    <p:animScale>
                                      <p:cBhvr>
                                        <p:cTn id="41" dur="130">
                                          <p:stCondLst>
                                            <p:cond delay="9040"/>
                                          </p:stCondLst>
                                        </p:cTn>
                                        <p:tgtEl>
                                          <p:spTgt spid="4">
                                            <p:txEl>
                                              <p:pRg st="1" end="1"/>
                                            </p:txEl>
                                          </p:spTgt>
                                        </p:tgtEl>
                                      </p:cBhvr>
                                      <p:to x="100000" y="95000"/>
                                    </p:animScale>
                                    <p:animScale>
                                      <p:cBhvr>
                                        <p:cTn id="42" dur="830" decel="50000">
                                          <p:stCondLst>
                                            <p:cond delay="9170"/>
                                          </p:stCondLst>
                                        </p:cTn>
                                        <p:tgtEl>
                                          <p:spTgt spid="4">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10000" fill="hold"/>
                                        <p:tgtEl>
                                          <p:spTgt spid="7"/>
                                        </p:tgtEl>
                                        <p:attrNameLst>
                                          <p:attrName>ppt_x</p:attrName>
                                        </p:attrNameLst>
                                      </p:cBhvr>
                                      <p:tavLst>
                                        <p:tav tm="0">
                                          <p:val>
                                            <p:strVal val="1+#ppt_w/2"/>
                                          </p:val>
                                        </p:tav>
                                        <p:tav tm="100000">
                                          <p:val>
                                            <p:strVal val="#ppt_x"/>
                                          </p:val>
                                        </p:tav>
                                      </p:tavLst>
                                    </p:anim>
                                    <p:anim calcmode="lin" valueType="num">
                                      <p:cBhvr additive="base">
                                        <p:cTn id="48"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87782"/>
            <a:ext cx="12191999" cy="5524589"/>
          </a:xfrm>
          <a:prstGeom prst="rect">
            <a:avLst/>
          </a:prstGeom>
          <a:ln w="12700">
            <a:noFill/>
          </a:ln>
        </p:spPr>
        <p:txBody>
          <a:bodyPr wrap="square">
            <a:spAutoFit/>
          </a:bodyPr>
          <a:lstStyle/>
          <a:p>
            <a:pPr algn="ct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este sentido, toda teoría económica debe incluir la lengua y la conversación en su análisis, pues el vendedor ya no se dirige a clientes </a:t>
            </a:r>
            <a:r>
              <a:rPr lang="es-ES" sz="40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ut </a:t>
            </a:r>
            <a:r>
              <a:rPr lang="es-ES" sz="4000" b="1"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singuli</a:t>
            </a: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sino al público.</a:t>
            </a:r>
          </a:p>
          <a:p>
            <a:pPr algn="ctr"/>
            <a:r>
              <a:rPr lang="es-ES" sz="3600" dirty="0">
                <a:ln w="12700">
                  <a:solidFill>
                    <a:schemeClr val="tx1"/>
                  </a:solidFill>
                </a:ln>
                <a:solidFill>
                  <a:srgbClr val="0070C0"/>
                </a:solidFill>
              </a:rPr>
              <a:t>“La conversación es un tema que interesa eminentemente al economista.-</a:t>
            </a:r>
          </a:p>
          <a:p>
            <a:pPr algn="ct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“No hay una relación económica entre los hombres que no se acompañe de palabras verbales o escritas, impresas, telegráficas, telefoneadas”. </a:t>
            </a:r>
            <a:r>
              <a:rPr lang="es-ES" sz="2400" i="1"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G. Tarde.</a:t>
            </a:r>
            <a:r>
              <a:rPr lang="es-ES" sz="4100" i="1"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t>
            </a:r>
          </a:p>
        </p:txBody>
      </p:sp>
      <p:sp>
        <p:nvSpPr>
          <p:cNvPr id="2" name="Rectángulo 1"/>
          <p:cNvSpPr/>
          <p:nvPr/>
        </p:nvSpPr>
        <p:spPr>
          <a:xfrm>
            <a:off x="0" y="7815"/>
            <a:ext cx="12192000" cy="707886"/>
          </a:xfrm>
          <a:prstGeom prst="rect">
            <a:avLst/>
          </a:prstGeom>
        </p:spPr>
        <p:txBody>
          <a:bodyPr wrap="square">
            <a:spAutoFit/>
          </a:bodyPr>
          <a:lstStyle/>
          <a:p>
            <a:pPr algn="ctr"/>
            <a:r>
              <a:rPr lang="es-ES" sz="2000" dirty="0">
                <a:latin typeface="Tw Cen MT Condensed" panose="020B0606020104020203" pitchFamily="34" charset="0"/>
              </a:rPr>
              <a:t>13-Potencias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IV. Teoría de las riquezas, teoría de los conocimientos, teoría de las artes</a:t>
            </a:r>
            <a:r>
              <a:rPr lang="es-ES" sz="2000" dirty="0" smtClean="0">
                <a:latin typeface="Tw Cen MT Condensed" panose="020B0606020104020203" pitchFamily="34" charset="0"/>
              </a:rPr>
              <a:t>. Papel </a:t>
            </a:r>
            <a:r>
              <a:rPr lang="es-ES" sz="2000" dirty="0">
                <a:latin typeface="Tw Cen MT Condensed" panose="020B0606020104020203" pitchFamily="34" charset="0"/>
              </a:rPr>
              <a:t>económico de la conversación y de la comunicación. pág. 153-154.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21</a:t>
            </a:fld>
            <a:endParaRPr lang="en-US" dirty="0"/>
          </a:p>
        </p:txBody>
      </p:sp>
      <p:sp>
        <p:nvSpPr>
          <p:cNvPr id="7" name="Rectángulo 6"/>
          <p:cNvSpPr/>
          <p:nvPr/>
        </p:nvSpPr>
        <p:spPr>
          <a:xfrm>
            <a:off x="1"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53900675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15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left)">
                                      <p:cBhvr>
                                        <p:cTn id="17" dur="15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left)">
                                      <p:cBhvr>
                                        <p:cTn id="22" dur="15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10000" fill="hold"/>
                                        <p:tgtEl>
                                          <p:spTgt spid="7"/>
                                        </p:tgtEl>
                                        <p:attrNameLst>
                                          <p:attrName>ppt_x</p:attrName>
                                        </p:attrNameLst>
                                      </p:cBhvr>
                                      <p:tavLst>
                                        <p:tav tm="0">
                                          <p:val>
                                            <p:strVal val="1+#ppt_w/2"/>
                                          </p:val>
                                        </p:tav>
                                        <p:tav tm="100000">
                                          <p:val>
                                            <p:strVal val="#ppt_x"/>
                                          </p:val>
                                        </p:tav>
                                      </p:tavLst>
                                    </p:anim>
                                    <p:anim calcmode="lin" valueType="num">
                                      <p:cBhvr additive="base">
                                        <p:cTn id="28"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801588"/>
          </a:xfrm>
          <a:prstGeom prst="rect">
            <a:avLst/>
          </a:prstGeom>
          <a:ln w="12700">
            <a:noFill/>
          </a:ln>
        </p:spPr>
        <p:txBody>
          <a:bodyPr wrap="square">
            <a:spAutoFit/>
          </a:bodyPr>
          <a:lstStyle/>
          <a:p>
            <a:pPr algn="ctr"/>
            <a:r>
              <a:rPr lang="es-ES" sz="5300" b="1" dirty="0">
                <a:ln w="6350">
                  <a:solidFill>
                    <a:srgbClr val="FF0000"/>
                  </a:solidFill>
                </a:ln>
                <a:solidFill>
                  <a:srgbClr val="0070C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 economía capitalista es esencialmente una economía monetaria ya que es ella la que tiene el poder de composición y descomposición, de conjunción y disyunción, de diferenciación y reproducción.</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14-Potencias </a:t>
            </a:r>
            <a:r>
              <a:rPr lang="es-ES" sz="2000" dirty="0">
                <a:latin typeface="Tw Cen MT Condensed" panose="020B0606020104020203" pitchFamily="34" charset="0"/>
              </a:rPr>
              <a:t>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IV. Teoría de las riquezas, teoría de los conocimientos, teoría de las artes. La moneda, los conocimientos y la bolsa. Pág. 175</a:t>
            </a:r>
            <a:r>
              <a:rPr lang="es-ES" sz="2000" dirty="0" smtClean="0">
                <a:latin typeface="Tw Cen MT Condensed" panose="020B0606020104020203" pitchFamily="34" charset="0"/>
              </a:rPr>
              <a:t>. </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22</a:t>
            </a:fld>
            <a:endParaRPr lang="en-US" dirty="0"/>
          </a:p>
        </p:txBody>
      </p:sp>
      <p:sp>
        <p:nvSpPr>
          <p:cNvPr id="7" name="Rectángulo 6"/>
          <p:cNvSpPr/>
          <p:nvPr/>
        </p:nvSpPr>
        <p:spPr>
          <a:xfrm>
            <a:off x="0" y="6535732"/>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333348530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3000"/>
                                        <p:tgtEl>
                                          <p:spTgt spid="4">
                                            <p:txEl>
                                              <p:pRg st="0" end="0"/>
                                            </p:txEl>
                                          </p:spTgt>
                                        </p:tgtEl>
                                      </p:cBhvr>
                                    </p:animEffect>
                                    <p:anim calcmode="lin" valueType="num">
                                      <p:cBhvr>
                                        <p:cTn id="8" dur="3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9" dur="3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grpId="1" nodeType="clickEffect">
                                  <p:stCondLst>
                                    <p:cond delay="0"/>
                                  </p:stCondLst>
                                  <p:childTnLst>
                                    <p:animEffect transition="out" filter="fade">
                                      <p:cBhvr>
                                        <p:cTn id="13" dur="2000"/>
                                        <p:tgtEl>
                                          <p:spTgt spid="4">
                                            <p:txEl>
                                              <p:pRg st="0" end="0"/>
                                            </p:txEl>
                                          </p:spTgt>
                                        </p:tgtEl>
                                      </p:cBhvr>
                                    </p:animEffect>
                                    <p:anim calcmode="lin" valueType="num">
                                      <p:cBhvr>
                                        <p:cTn id="14" dur="2000"/>
                                        <p:tgtEl>
                                          <p:spTgt spid="4">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4">
                                            <p:txEl>
                                              <p:pRg st="0" end="0"/>
                                            </p:txEl>
                                          </p:spTgt>
                                        </p:tgtEl>
                                        <p:attrNameLst>
                                          <p:attrName>ppt_h</p:attrName>
                                        </p:attrNameLst>
                                      </p:cBhvr>
                                      <p:tavLst>
                                        <p:tav tm="0">
                                          <p:val>
                                            <p:strVal val="ppt_h"/>
                                          </p:val>
                                        </p:tav>
                                        <p:tav tm="100000">
                                          <p:val>
                                            <p:strVal val="ppt_h"/>
                                          </p:val>
                                        </p:tav>
                                      </p:tavLst>
                                    </p:anim>
                                    <p:set>
                                      <p:cBhvr>
                                        <p:cTn id="16" dur="1" fill="hold">
                                          <p:stCondLst>
                                            <p:cond delay="1999"/>
                                          </p:stCondLst>
                                        </p:cTn>
                                        <p:tgtEl>
                                          <p:spTgt spid="4">
                                            <p:txEl>
                                              <p:pRg st="0" end="0"/>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200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10000" fill="hold"/>
                                        <p:tgtEl>
                                          <p:spTgt spid="7"/>
                                        </p:tgtEl>
                                        <p:attrNameLst>
                                          <p:attrName>ppt_x</p:attrName>
                                        </p:attrNameLst>
                                      </p:cBhvr>
                                      <p:tavLst>
                                        <p:tav tm="0">
                                          <p:val>
                                            <p:strVal val="1+#ppt_w/2"/>
                                          </p:val>
                                        </p:tav>
                                        <p:tav tm="100000">
                                          <p:val>
                                            <p:strVal val="#ppt_x"/>
                                          </p:val>
                                        </p:tav>
                                      </p:tavLst>
                                    </p:anim>
                                    <p:anim calcmode="lin" valueType="num">
                                      <p:cBhvr additive="base">
                                        <p:cTn id="22"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allAtOnce"/>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Rectángulo 3"/>
          <p:cNvSpPr/>
          <p:nvPr/>
        </p:nvSpPr>
        <p:spPr>
          <a:xfrm>
            <a:off x="1" y="707886"/>
            <a:ext cx="12191999" cy="5755422"/>
          </a:xfrm>
          <a:prstGeom prst="rect">
            <a:avLst/>
          </a:prstGeom>
          <a:ln w="12700">
            <a:noFill/>
          </a:ln>
        </p:spPr>
        <p:txBody>
          <a:bodyPr wrap="square">
            <a:spAutoFit/>
          </a:bodyPr>
          <a:lstStyle/>
          <a:p>
            <a:pPr algn="ctr"/>
            <a:r>
              <a:rPr lang="es-ES" sz="4400" dirty="0">
                <a:ln w="12700">
                  <a:solidFill>
                    <a:schemeClr val="tx1"/>
                  </a:solidFill>
                </a:ln>
                <a:solidFill>
                  <a:srgbClr val="0070C0"/>
                </a:solidFill>
              </a:rPr>
              <a:t>La tentativa continuamente renovada de </a:t>
            </a:r>
            <a:r>
              <a:rPr lang="es-ES" sz="4400" b="1" i="1" dirty="0">
                <a:ln w="12700">
                  <a:solidFill>
                    <a:schemeClr val="tx1"/>
                  </a:solidFill>
                </a:ln>
                <a:solidFill>
                  <a:srgbClr val="0070C0"/>
                </a:solidFill>
              </a:rPr>
              <a:t>Gabriel Tarde </a:t>
            </a:r>
            <a:r>
              <a:rPr lang="es-ES" sz="4400" dirty="0">
                <a:ln w="12700">
                  <a:solidFill>
                    <a:schemeClr val="tx1"/>
                  </a:solidFill>
                </a:ln>
                <a:solidFill>
                  <a:srgbClr val="0070C0"/>
                </a:solidFill>
              </a:rPr>
              <a:t>de trazar una línea de fuga entre el pensamiento liberal (individualismo) y el pensamiento socialista (colectivismo).</a:t>
            </a:r>
          </a:p>
          <a:p>
            <a:pPr algn="ctr"/>
            <a:r>
              <a:rPr lang="es-ES" sz="4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Desarrolla, por lo tanto, una concepción </a:t>
            </a:r>
            <a:r>
              <a:rPr lang="es-ES" sz="48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poliforma</a:t>
            </a:r>
            <a:r>
              <a:rPr lang="es-ES" sz="4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 la subjetividad cuya definición no se conquista a costa del elemento afectivo y diferencial.</a:t>
            </a:r>
          </a:p>
        </p:txBody>
      </p:sp>
      <p:sp>
        <p:nvSpPr>
          <p:cNvPr id="2" name="Rectángulo 1"/>
          <p:cNvSpPr/>
          <p:nvPr/>
        </p:nvSpPr>
        <p:spPr>
          <a:xfrm>
            <a:off x="-1" y="0"/>
            <a:ext cx="12191999" cy="707886"/>
          </a:xfrm>
          <a:prstGeom prst="rect">
            <a:avLst/>
          </a:prstGeom>
        </p:spPr>
        <p:txBody>
          <a:bodyPr wrap="square">
            <a:spAutoFit/>
          </a:bodyPr>
          <a:lstStyle/>
          <a:p>
            <a:pPr algn="ctr"/>
            <a:r>
              <a:rPr lang="es-ES" sz="2000" dirty="0">
                <a:latin typeface="Tw Cen MT Condensed" panose="020B0606020104020203" pitchFamily="34" charset="0"/>
              </a:rPr>
              <a:t>15-Potencias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“Hay bellas artes, y artes que no son bellas”. pág. </a:t>
            </a:r>
            <a:r>
              <a:rPr lang="es-ES" sz="2000" dirty="0" smtClean="0">
                <a:latin typeface="Tw Cen MT Condensed" panose="020B0606020104020203" pitchFamily="34" charset="0"/>
              </a:rPr>
              <a:t>189-1</a:t>
            </a:r>
            <a:r>
              <a:rPr lang="es-ES" sz="2000" dirty="0">
                <a:latin typeface="Tw Cen MT Condensed" panose="020B0606020104020203" pitchFamily="34" charset="0"/>
              </a:rPr>
              <a:t>.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23</a:t>
            </a:fld>
            <a:endParaRPr lang="en-US" dirty="0"/>
          </a:p>
        </p:txBody>
      </p:sp>
      <p:sp>
        <p:nvSpPr>
          <p:cNvPr id="7" name="Rectángulo 6"/>
          <p:cNvSpPr/>
          <p:nvPr/>
        </p:nvSpPr>
        <p:spPr>
          <a:xfrm>
            <a:off x="-2" y="6558579"/>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40657994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3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3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3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3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3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3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10000" fill="hold"/>
                                        <p:tgtEl>
                                          <p:spTgt spid="7"/>
                                        </p:tgtEl>
                                        <p:attrNameLst>
                                          <p:attrName>ppt_x</p:attrName>
                                        </p:attrNameLst>
                                      </p:cBhvr>
                                      <p:tavLst>
                                        <p:tav tm="0">
                                          <p:val>
                                            <p:strVal val="1+#ppt_w/2"/>
                                          </p:val>
                                        </p:tav>
                                        <p:tav tm="100000">
                                          <p:val>
                                            <p:strVal val="#ppt_x"/>
                                          </p:val>
                                        </p:tav>
                                      </p:tavLst>
                                    </p:anim>
                                    <p:anim calcmode="lin" valueType="num">
                                      <p:cBhvr additive="base">
                                        <p:cTn id="22"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Rectángulo 3"/>
          <p:cNvSpPr/>
          <p:nvPr/>
        </p:nvSpPr>
        <p:spPr>
          <a:xfrm>
            <a:off x="0" y="707886"/>
            <a:ext cx="12192000" cy="2985433"/>
          </a:xfrm>
          <a:prstGeom prst="rect">
            <a:avLst/>
          </a:prstGeom>
          <a:ln w="12700">
            <a:noFill/>
          </a:ln>
        </p:spPr>
        <p:txBody>
          <a:bodyPr wrap="square">
            <a:spAutoFit/>
          </a:bodyPr>
          <a:lstStyle/>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Nada más inútil en apariencia, aunque en realidad más necesario, que el lujo del arte; nada más puramente social.-</a:t>
            </a:r>
          </a:p>
          <a:p>
            <a:pPr algn="ctr"/>
            <a:r>
              <a:rPr lang="es-ES" sz="3000" dirty="0" smtClean="0">
                <a:ln w="12700">
                  <a:solidFill>
                    <a:schemeClr val="tx1"/>
                  </a:solidFill>
                </a:ln>
                <a:solidFill>
                  <a:srgbClr val="0070C0"/>
                </a:solidFill>
              </a:rPr>
              <a:t>Nos equivocamos entonces según Gabriel Tarde, al no situarnos nunca desde el punto de vista del </a:t>
            </a:r>
            <a:r>
              <a:rPr lang="es-ES" sz="3000" b="1" i="1" dirty="0" smtClean="0">
                <a:ln w="12700">
                  <a:solidFill>
                    <a:schemeClr val="tx1"/>
                  </a:solidFill>
                </a:ln>
                <a:solidFill>
                  <a:srgbClr val="0070C0"/>
                </a:solidFill>
                <a:effectLst>
                  <a:outerShdw blurRad="38100" dist="38100" dir="2700000" algn="tl">
                    <a:srgbClr val="000000">
                      <a:alpha val="43137"/>
                    </a:srgbClr>
                  </a:outerShdw>
                </a:effectLst>
              </a:rPr>
              <a:t>amor y la amistad, </a:t>
            </a:r>
            <a:r>
              <a:rPr lang="es-ES" sz="3000" dirty="0" smtClean="0">
                <a:ln w="12700">
                  <a:solidFill>
                    <a:schemeClr val="tx1"/>
                  </a:solidFill>
                </a:ln>
                <a:solidFill>
                  <a:srgbClr val="0070C0"/>
                </a:solidFill>
              </a:rPr>
              <a:t>es decir, desde el punto de vista de la estética en su sentido original, para </a:t>
            </a:r>
            <a:r>
              <a:rPr lang="es-ES" sz="3000" b="1" i="1" dirty="0" smtClean="0">
                <a:ln w="12700">
                  <a:solidFill>
                    <a:schemeClr val="tx1"/>
                  </a:solidFill>
                </a:ln>
                <a:solidFill>
                  <a:srgbClr val="0070C0"/>
                </a:solidFill>
                <a:effectLst>
                  <a:outerShdw blurRad="38100" dist="38100" dir="2700000" algn="tl">
                    <a:srgbClr val="000000">
                      <a:alpha val="43137"/>
                    </a:srgbClr>
                  </a:outerShdw>
                </a:effectLst>
              </a:rPr>
              <a:t>“juzgar el balance de las revoluciones”.</a:t>
            </a:r>
            <a:endParaRPr lang="es-ES" sz="3000" i="1"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16-Potencias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“Hay bellas artes, y artes que no son bellas”. pág. 189-2.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24</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6" name="Rectángulo 5"/>
          <p:cNvSpPr/>
          <p:nvPr/>
        </p:nvSpPr>
        <p:spPr>
          <a:xfrm>
            <a:off x="0" y="3626346"/>
            <a:ext cx="12192000" cy="2893100"/>
          </a:xfrm>
          <a:prstGeom prst="rect">
            <a:avLst/>
          </a:prstGeom>
          <a:ln w="12700">
            <a:noFill/>
          </a:ln>
        </p:spPr>
        <p:txBody>
          <a:bodyPr wrap="square">
            <a:spAutoFit/>
          </a:bodyPr>
          <a:lstStyle/>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“Uno no solo debe preguntarse si una de estas crisis ha entablado tantos acuerdos de ideas como los que ha roto; no solo si ha creado tantas o más solidaridades que rivalidades u hostilidades de intereses, </a:t>
            </a:r>
            <a:r>
              <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sino también si ha hecho nacer tantas o más amistades de las que ha destruido.” </a:t>
            </a:r>
            <a:r>
              <a:rPr lang="es-ES" sz="2200" i="1"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G. Tarde. La Lógica Social (1895). </a:t>
            </a:r>
          </a:p>
        </p:txBody>
      </p:sp>
    </p:spTree>
    <p:extLst>
      <p:ext uri="{BB962C8B-B14F-4D97-AF65-F5344CB8AC3E}">
        <p14:creationId xmlns:p14="http://schemas.microsoft.com/office/powerpoint/2010/main" val="32322232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0"/>
                                        <p:tgtEl>
                                          <p:spTgt spid="2"/>
                                        </p:tgtEl>
                                      </p:cBhvr>
                                    </p:animEffect>
                                  </p:childTnLst>
                                </p:cTn>
                              </p:par>
                            </p:childTnLst>
                          </p:cTn>
                        </p:par>
                        <p:par>
                          <p:cTn id="8" fill="hold">
                            <p:stCondLst>
                              <p:cond delay="5000"/>
                            </p:stCondLst>
                            <p:childTnLst>
                              <p:par>
                                <p:cTn id="9" presetID="14" presetClass="entr" presetSubtype="10" fill="hold" grpId="1"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1" dur="150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1"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randombar(horizontal)">
                                      <p:cBhvr>
                                        <p:cTn id="16" dur="15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200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15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1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9" presetClass="emph" presetSubtype="0" grpId="1" nodeType="clickEffect">
                                  <p:stCondLst>
                                    <p:cond delay="0"/>
                                  </p:stCondLst>
                                  <p:childTnLst>
                                    <p:set>
                                      <p:cBhvr rctx="PPT">
                                        <p:cTn id="26" dur="4000"/>
                                        <p:tgtEl>
                                          <p:spTgt spid="6">
                                            <p:txEl>
                                              <p:pRg st="0" end="0"/>
                                            </p:txEl>
                                          </p:spTgt>
                                        </p:tgtEl>
                                        <p:attrNameLst>
                                          <p:attrName>style.opacity</p:attrName>
                                        </p:attrNameLst>
                                      </p:cBhvr>
                                      <p:to>
                                        <p:strVal val="0.5"/>
                                      </p:to>
                                    </p:set>
                                    <p:animEffect filter="image" prLst="opacity: 0.5">
                                      <p:cBhvr rctx="IE">
                                        <p:cTn id="27" dur="40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10000" fill="hold"/>
                                        <p:tgtEl>
                                          <p:spTgt spid="7"/>
                                        </p:tgtEl>
                                        <p:attrNameLst>
                                          <p:attrName>ppt_x</p:attrName>
                                        </p:attrNameLst>
                                      </p:cBhvr>
                                      <p:tavLst>
                                        <p:tav tm="0">
                                          <p:val>
                                            <p:strVal val="1+#ppt_w/2"/>
                                          </p:val>
                                        </p:tav>
                                        <p:tav tm="100000">
                                          <p:val>
                                            <p:strVal val="#ppt_x"/>
                                          </p:val>
                                        </p:tav>
                                      </p:tavLst>
                                    </p:anim>
                                    <p:anim calcmode="lin" valueType="num">
                                      <p:cBhvr additive="base">
                                        <p:cTn id="3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build="p"/>
      <p:bldP spid="2" grpId="0"/>
      <p:bldP spid="7" grpId="0"/>
      <p:bldP spid="6" grpId="0" build="p"/>
      <p:bldP spid="6" grpId="1"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707886"/>
            <a:ext cx="12192000" cy="5632311"/>
          </a:xfrm>
          <a:prstGeom prst="rect">
            <a:avLst/>
          </a:prstGeom>
          <a:ln w="12700">
            <a:noFill/>
          </a:ln>
        </p:spPr>
        <p:txBody>
          <a:bodyPr wrap="square">
            <a:spAutoFit/>
          </a:bodyPr>
          <a:lstStyle/>
          <a:p>
            <a:pPr algn="ctr"/>
            <a:r>
              <a:rPr lang="es-ES" sz="40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Desde el punto de vista específicamente económico, los productos artísticos comparten con los conocimientos el privilegio de poder ser apropiados de manera colectiva, de ser bienes indivisibles.</a:t>
            </a:r>
          </a:p>
          <a:p>
            <a:pPr algn="ctr"/>
            <a:r>
              <a:rPr lang="es-ES" sz="4000" dirty="0">
                <a:ln w="12700">
                  <a:solidFill>
                    <a:schemeClr val="tx1"/>
                  </a:solidFill>
                </a:ln>
                <a:solidFill>
                  <a:srgbClr val="0070C0"/>
                </a:solidFill>
              </a:rPr>
              <a:t>En resumen, ya sea por su objetivo, ya sea por sus procedimientos, el arte es algo esencialmente social, eminentemente propio para la conciliación superior de los deseos y el gobierno de las almas. </a:t>
            </a:r>
            <a:r>
              <a:rPr lang="es-ES" sz="2000" dirty="0">
                <a:ln w="12700">
                  <a:solidFill>
                    <a:schemeClr val="tx1"/>
                  </a:solidFill>
                </a:ln>
                <a:solidFill>
                  <a:srgbClr val="0070C0"/>
                </a:solidFill>
              </a:rPr>
              <a:t>Gabriel Tarde (1843-1904).</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17-Potencias de la invención. La Psicología Económica de Gabriel Tarde. Maurizio Lazzarato.</a:t>
            </a:r>
          </a:p>
          <a:p>
            <a:pPr algn="ctr"/>
            <a:r>
              <a:rPr lang="es-ES" sz="2000" dirty="0">
                <a:latin typeface="Tw Cen MT Condensed" panose="020B0606020104020203" pitchFamily="34" charset="0"/>
              </a:rPr>
              <a:t>Cap. IV. Teoría de las riquezas, teoría de los conocimientos, teoría de las artes. </a:t>
            </a:r>
            <a:r>
              <a:rPr lang="es-ES" sz="2000" dirty="0" smtClean="0">
                <a:latin typeface="Tw Cen MT Condensed" panose="020B0606020104020203" pitchFamily="34" charset="0"/>
              </a:rPr>
              <a:t> Las </a:t>
            </a:r>
            <a:r>
              <a:rPr lang="es-ES" sz="2000" dirty="0">
                <a:latin typeface="Tw Cen MT Condensed" panose="020B0606020104020203" pitchFamily="34" charset="0"/>
              </a:rPr>
              <a:t>Artes-Arte e Industria. Pág. </a:t>
            </a:r>
            <a:r>
              <a:rPr lang="es-ES" sz="2000" dirty="0" smtClean="0">
                <a:latin typeface="Tw Cen MT Condensed" panose="020B0606020104020203" pitchFamily="34" charset="0"/>
              </a:rPr>
              <a:t>192-193.</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25</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C00000"/>
                  </a:solidFill>
                  <a:prstDash val="solid"/>
                </a:ln>
                <a:solidFill>
                  <a:srgbClr val="002060"/>
                </a:solidFill>
                <a:latin typeface="Sylfaen" panose="010A0502050306030303" pitchFamily="18" charset="0"/>
              </a:rPr>
              <a:t>Párrafos  </a:t>
            </a:r>
            <a:r>
              <a:rPr lang="es-ES" sz="1600" b="1" dirty="0">
                <a:ln w="3175">
                  <a:solidFill>
                    <a:srgbClr val="C0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C00000"/>
                </a:solidFill>
                <a:prstDash val="solid"/>
              </a:ln>
              <a:latin typeface="Bauhaus 93" panose="04030905020B02020C02" pitchFamily="82" charset="0"/>
            </a:endParaRPr>
          </a:p>
        </p:txBody>
      </p:sp>
    </p:spTree>
    <p:extLst>
      <p:ext uri="{BB962C8B-B14F-4D97-AF65-F5344CB8AC3E}">
        <p14:creationId xmlns:p14="http://schemas.microsoft.com/office/powerpoint/2010/main" val="396841569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p:val>
                                            <p:fltVal val="0"/>
                                          </p:val>
                                        </p:tav>
                                        <p:tav tm="100000">
                                          <p:val>
                                            <p:strVal val="#ppt_w"/>
                                          </p:val>
                                        </p:tav>
                                      </p:tavLst>
                                    </p:anim>
                                    <p:anim calcmode="lin" valueType="num">
                                      <p:cBhvr>
                                        <p:cTn id="8" dur="5000" fill="hold"/>
                                        <p:tgtEl>
                                          <p:spTgt spid="2"/>
                                        </p:tgtEl>
                                        <p:attrNameLst>
                                          <p:attrName>ppt_h</p:attrName>
                                        </p:attrNameLst>
                                      </p:cBhvr>
                                      <p:tavLst>
                                        <p:tav tm="0">
                                          <p:val>
                                            <p:fltVal val="0"/>
                                          </p:val>
                                        </p:tav>
                                        <p:tav tm="100000">
                                          <p:val>
                                            <p:strVal val="#ppt_h"/>
                                          </p:val>
                                        </p:tav>
                                      </p:tavLst>
                                    </p:anim>
                                    <p:anim calcmode="lin" valueType="num">
                                      <p:cBhvr>
                                        <p:cTn id="9" dur="5000" fill="hold"/>
                                        <p:tgtEl>
                                          <p:spTgt spid="2"/>
                                        </p:tgtEl>
                                        <p:attrNameLst>
                                          <p:attrName>style.rotation</p:attrName>
                                        </p:attrNameLst>
                                      </p:cBhvr>
                                      <p:tavLst>
                                        <p:tav tm="0">
                                          <p:val>
                                            <p:fltVal val="90"/>
                                          </p:val>
                                        </p:tav>
                                        <p:tav tm="100000">
                                          <p:val>
                                            <p:fltVal val="0"/>
                                          </p:val>
                                        </p:tav>
                                      </p:tavLst>
                                    </p:anim>
                                    <p:animEffect transition="in" filter="fade">
                                      <p:cBhvr>
                                        <p:cTn id="10" dur="5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200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0" fill="hold"/>
                                        <p:tgtEl>
                                          <p:spTgt spid="4"/>
                                        </p:tgtEl>
                                        <p:attrNameLst>
                                          <p:attrName>ppt_w</p:attrName>
                                        </p:attrNameLst>
                                      </p:cBhvr>
                                      <p:tavLst>
                                        <p:tav tm="0">
                                          <p:val>
                                            <p:fltVal val="0"/>
                                          </p:val>
                                        </p:tav>
                                        <p:tav tm="100000">
                                          <p:val>
                                            <p:strVal val="#ppt_w"/>
                                          </p:val>
                                        </p:tav>
                                      </p:tavLst>
                                    </p:anim>
                                    <p:anim calcmode="lin" valueType="num">
                                      <p:cBhvr>
                                        <p:cTn id="16" dur="10000" fill="hold"/>
                                        <p:tgtEl>
                                          <p:spTgt spid="4"/>
                                        </p:tgtEl>
                                        <p:attrNameLst>
                                          <p:attrName>ppt_h</p:attrName>
                                        </p:attrNameLst>
                                      </p:cBhvr>
                                      <p:tavLst>
                                        <p:tav tm="0">
                                          <p:val>
                                            <p:fltVal val="0"/>
                                          </p:val>
                                        </p:tav>
                                        <p:tav tm="100000">
                                          <p:val>
                                            <p:strVal val="#ppt_h"/>
                                          </p:val>
                                        </p:tav>
                                      </p:tavLst>
                                    </p:anim>
                                    <p:animEffect transition="in" filter="fade">
                                      <p:cBhvr>
                                        <p:cTn id="17" dur="10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10000" fill="hold"/>
                                        <p:tgtEl>
                                          <p:spTgt spid="7"/>
                                        </p:tgtEl>
                                        <p:attrNameLst>
                                          <p:attrName>ppt_x</p:attrName>
                                        </p:attrNameLst>
                                      </p:cBhvr>
                                      <p:tavLst>
                                        <p:tav tm="0">
                                          <p:val>
                                            <p:strVal val="1+#ppt_w/2"/>
                                          </p:val>
                                        </p:tav>
                                        <p:tav tm="100000">
                                          <p:val>
                                            <p:strVal val="#ppt_x"/>
                                          </p:val>
                                        </p:tav>
                                      </p:tavLst>
                                    </p:anim>
                                    <p:anim calcmode="lin" valueType="num">
                                      <p:cBhvr additive="base">
                                        <p:cTn id="2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733992"/>
            <a:ext cx="12191999" cy="5940088"/>
          </a:xfrm>
          <a:prstGeom prst="rect">
            <a:avLst/>
          </a:prstGeom>
          <a:ln w="12700">
            <a:noFill/>
          </a:ln>
        </p:spPr>
        <p:txBody>
          <a:bodyPr wrap="square">
            <a:spAutoFit/>
          </a:bodyPr>
          <a:lstStyle/>
          <a:p>
            <a:pPr algn="ctr"/>
            <a:r>
              <a:rPr lang="es-ES" sz="7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“Ocupémonos más bien de las transformaciones sociales de la amistad y los otros sentimientos simpáticos”. </a:t>
            </a:r>
            <a:r>
              <a:rPr lang="es-ES" sz="2400" i="1" dirty="0" smtClean="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Gabriel </a:t>
            </a:r>
            <a:r>
              <a:rPr lang="es-ES" sz="2400" i="1"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Tarde, La Lógica Social, (1895).</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18-Potencias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La necesidad del entretenimiento y la amistad. pág. 199.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26</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57730228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0"/>
                                        <p:tgtEl>
                                          <p:spTgt spid="2"/>
                                        </p:tgtEl>
                                      </p:cBhvr>
                                    </p:animEffect>
                                  </p:childTnLst>
                                </p:cTn>
                              </p:par>
                            </p:childTnLst>
                          </p:cTn>
                        </p:par>
                        <p:par>
                          <p:cTn id="8" fill="hold">
                            <p:stCondLst>
                              <p:cond delay="5000"/>
                            </p:stCondLst>
                            <p:childTnLst>
                              <p:par>
                                <p:cTn id="9" presetID="22" presetClass="entr" presetSubtype="1" fill="hold" grpId="0" nodeType="afterEffect">
                                  <p:stCondLst>
                                    <p:cond delay="200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up)">
                                      <p:cBhvr>
                                        <p:cTn id="11" dur="100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10000" fill="hold"/>
                                        <p:tgtEl>
                                          <p:spTgt spid="7"/>
                                        </p:tgtEl>
                                        <p:attrNameLst>
                                          <p:attrName>ppt_x</p:attrName>
                                        </p:attrNameLst>
                                      </p:cBhvr>
                                      <p:tavLst>
                                        <p:tav tm="0">
                                          <p:val>
                                            <p:strVal val="1+#ppt_w/2"/>
                                          </p:val>
                                        </p:tav>
                                        <p:tav tm="100000">
                                          <p:val>
                                            <p:strVal val="#ppt_x"/>
                                          </p:val>
                                        </p:tav>
                                      </p:tavLst>
                                    </p:anim>
                                    <p:anim calcmode="lin" valueType="num">
                                      <p:cBhvr additive="base">
                                        <p:cTn id="1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48635"/>
            <a:ext cx="12192000" cy="4939814"/>
          </a:xfrm>
          <a:prstGeom prst="rect">
            <a:avLst/>
          </a:prstGeom>
          <a:ln w="12700">
            <a:noFill/>
          </a:ln>
        </p:spPr>
        <p:txBody>
          <a:bodyPr wrap="square">
            <a:spAutoFit/>
          </a:bodyPr>
          <a:lstStyle/>
          <a:p>
            <a:pPr algn="ctr"/>
            <a:r>
              <a:rPr lang="es-ES" sz="3500" b="1" i="1" dirty="0">
                <a:ln w="12700">
                  <a:solidFill>
                    <a:schemeClr val="tx1"/>
                  </a:solidFill>
                </a:ln>
                <a:solidFill>
                  <a:srgbClr val="0070C0"/>
                </a:solidFill>
                <a:effectLst>
                  <a:outerShdw blurRad="38100" dist="38100" dir="2700000" algn="tl">
                    <a:srgbClr val="000000">
                      <a:alpha val="43137"/>
                    </a:srgbClr>
                  </a:outerShdw>
                </a:effectLst>
              </a:rPr>
              <a:t>Creencia y deseo </a:t>
            </a:r>
            <a:r>
              <a:rPr lang="es-ES" sz="3500" dirty="0">
                <a:ln w="12700">
                  <a:solidFill>
                    <a:schemeClr val="tx1"/>
                  </a:solidFill>
                </a:ln>
                <a:solidFill>
                  <a:srgbClr val="0070C0"/>
                </a:solidFill>
              </a:rPr>
              <a:t>las dos potencias del alma </a:t>
            </a:r>
            <a:r>
              <a:rPr lang="es-ES" sz="3500" dirty="0" err="1">
                <a:ln w="12700">
                  <a:solidFill>
                    <a:schemeClr val="tx1"/>
                  </a:solidFill>
                </a:ln>
                <a:solidFill>
                  <a:srgbClr val="0070C0"/>
                </a:solidFill>
              </a:rPr>
              <a:t>Tardeana</a:t>
            </a:r>
            <a:r>
              <a:rPr lang="es-ES" sz="3500" dirty="0">
                <a:ln w="12700">
                  <a:solidFill>
                    <a:schemeClr val="tx1"/>
                  </a:solidFill>
                </a:ln>
                <a:solidFill>
                  <a:srgbClr val="0070C0"/>
                </a:solidFill>
              </a:rPr>
              <a:t>, son o - según otra definición de Tarde - la doble virtualidad del sentir puro, es decir, del </a:t>
            </a:r>
            <a:endParaRPr lang="es-ES" sz="3500" dirty="0" smtClean="0">
              <a:ln w="12700">
                <a:solidFill>
                  <a:schemeClr val="tx1"/>
                </a:solidFill>
              </a:ln>
              <a:solidFill>
                <a:srgbClr val="0070C0"/>
              </a:solidFill>
            </a:endParaRPr>
          </a:p>
          <a:p>
            <a:pPr algn="ctr"/>
            <a:r>
              <a:rPr lang="es-ES" sz="3500" b="1" i="1" dirty="0">
                <a:ln w="12700">
                  <a:solidFill>
                    <a:schemeClr val="tx1"/>
                  </a:solidFill>
                </a:ln>
                <a:solidFill>
                  <a:srgbClr val="0070C0"/>
                </a:solidFill>
                <a:effectLst>
                  <a:outerShdw blurRad="38100" dist="38100" dir="2700000" algn="tl">
                    <a:srgbClr val="000000">
                      <a:alpha val="43137"/>
                    </a:srgbClr>
                  </a:outerShdw>
                </a:effectLst>
              </a:rPr>
              <a:t>“elemento afectivo </a:t>
            </a:r>
            <a:r>
              <a:rPr lang="es-ES" sz="3500" i="1" dirty="0">
                <a:ln w="12700">
                  <a:solidFill>
                    <a:schemeClr val="tx1"/>
                  </a:solidFill>
                </a:ln>
                <a:solidFill>
                  <a:srgbClr val="0070C0"/>
                </a:solidFill>
                <a:effectLst>
                  <a:outerShdw blurRad="38100" dist="38100" dir="2700000" algn="tl">
                    <a:srgbClr val="000000">
                      <a:alpha val="43137"/>
                    </a:srgbClr>
                  </a:outerShdw>
                </a:effectLst>
              </a:rPr>
              <a:t>y diferencial del espíritu”.</a:t>
            </a:r>
          </a:p>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Sentir es, entonces, experimentar estas diferencias, estas variaciones, estos aumentos- disminuciones de la potencia de existir.</a:t>
            </a:r>
          </a:p>
          <a:p>
            <a:pPr algn="ctr"/>
            <a:r>
              <a:rPr lang="es-ES" sz="3500" dirty="0">
                <a:ln w="12700">
                  <a:solidFill>
                    <a:schemeClr val="tx1"/>
                  </a:solidFill>
                </a:ln>
                <a:solidFill>
                  <a:srgbClr val="0070C0"/>
                </a:solidFill>
              </a:rPr>
              <a:t>En este sentido es que se debe comprender la siguiente afirmación de Tarde</a:t>
            </a:r>
            <a:r>
              <a:rPr lang="es-ES" sz="3500" dirty="0" smtClean="0">
                <a:ln w="12700">
                  <a:solidFill>
                    <a:schemeClr val="tx1"/>
                  </a:solidFill>
                </a:ln>
                <a:solidFill>
                  <a:srgbClr val="0070C0"/>
                </a:solidFill>
              </a:rPr>
              <a:t>:</a:t>
            </a:r>
            <a:endParaRPr lang="es-ES" sz="3500" dirty="0">
              <a:ln w="12700">
                <a:solidFill>
                  <a:schemeClr val="tx1"/>
                </a:solidFill>
              </a:ln>
              <a:solidFill>
                <a:srgbClr val="0070C0"/>
              </a:solidFill>
            </a:endParaRPr>
          </a:p>
        </p:txBody>
      </p:sp>
      <p:sp>
        <p:nvSpPr>
          <p:cNvPr id="2" name="Rectángulo 1"/>
          <p:cNvSpPr/>
          <p:nvPr/>
        </p:nvSpPr>
        <p:spPr>
          <a:xfrm>
            <a:off x="0" y="8928"/>
            <a:ext cx="12192000" cy="707886"/>
          </a:xfrm>
          <a:prstGeom prst="rect">
            <a:avLst/>
          </a:prstGeom>
        </p:spPr>
        <p:txBody>
          <a:bodyPr wrap="square">
            <a:spAutoFit/>
          </a:bodyPr>
          <a:lstStyle/>
          <a:p>
            <a:pPr algn="ctr"/>
            <a:r>
              <a:rPr lang="es-ES" sz="2000" dirty="0">
                <a:latin typeface="Tw Cen MT Condensed" panose="020B0606020104020203" pitchFamily="34" charset="0"/>
              </a:rPr>
              <a:t>19-Potencias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V. La memoria social representaciones y creencias. pág. 207-208.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27</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6" name="Rectángulo 5"/>
          <p:cNvSpPr/>
          <p:nvPr/>
        </p:nvSpPr>
        <p:spPr>
          <a:xfrm>
            <a:off x="0" y="5688449"/>
            <a:ext cx="12192000" cy="646331"/>
          </a:xfrm>
          <a:prstGeom prst="rect">
            <a:avLst/>
          </a:prstGeom>
        </p:spPr>
        <p:txBody>
          <a:bodyPr wrap="square">
            <a:spAutoFit/>
          </a:bodyPr>
          <a:lstStyle/>
          <a:p>
            <a:pPr algn="ctr"/>
            <a:r>
              <a:rPr lang="es-ES" sz="36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Existir es diferir, sentir es esencialmente diferenciar.</a:t>
            </a:r>
          </a:p>
        </p:txBody>
      </p:sp>
    </p:spTree>
    <p:extLst>
      <p:ext uri="{BB962C8B-B14F-4D97-AF65-F5344CB8AC3E}">
        <p14:creationId xmlns:p14="http://schemas.microsoft.com/office/powerpoint/2010/main" val="74464923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2900">
                                          <p:stCondLst>
                                            <p:cond delay="0"/>
                                          </p:stCondLst>
                                        </p:cTn>
                                        <p:tgtEl>
                                          <p:spTgt spid="4">
                                            <p:txEl>
                                              <p:pRg st="0" end="0"/>
                                            </p:txEl>
                                          </p:spTgt>
                                        </p:tgtEl>
                                      </p:cBhvr>
                                    </p:animEffect>
                                    <p:anim calcmode="lin" valueType="num">
                                      <p:cBhvr>
                                        <p:cTn id="8" dur="9110"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3320"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3320" tmFilter="0, 0; 0.125,0.2665; 0.25,0.4; 0.375,0.465; 0.5,0.5;  0.625,0.535; 0.75,0.6; 0.875,0.7335; 1,1">
                                          <p:stCondLst>
                                            <p:cond delay="3320"/>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1660" tmFilter="0, 0; 0.125,0.2665; 0.25,0.4; 0.375,0.465; 0.5,0.5;  0.625,0.535; 0.75,0.6; 0.875,0.7335; 1,1">
                                          <p:stCondLst>
                                            <p:cond delay="6620"/>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820" tmFilter="0, 0; 0.125,0.2665; 0.25,0.4; 0.375,0.465; 0.5,0.5;  0.625,0.535; 0.75,0.6; 0.875,0.7335; 1,1">
                                          <p:stCondLst>
                                            <p:cond delay="8280"/>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130">
                                          <p:stCondLst>
                                            <p:cond delay="3250"/>
                                          </p:stCondLst>
                                        </p:cTn>
                                        <p:tgtEl>
                                          <p:spTgt spid="4">
                                            <p:txEl>
                                              <p:pRg st="0" end="0"/>
                                            </p:txEl>
                                          </p:spTgt>
                                        </p:tgtEl>
                                      </p:cBhvr>
                                      <p:to x="100000" y="60000"/>
                                    </p:animScale>
                                    <p:animScale>
                                      <p:cBhvr>
                                        <p:cTn id="14" dur="830" decel="50000">
                                          <p:stCondLst>
                                            <p:cond delay="3380"/>
                                          </p:stCondLst>
                                        </p:cTn>
                                        <p:tgtEl>
                                          <p:spTgt spid="4">
                                            <p:txEl>
                                              <p:pRg st="0" end="0"/>
                                            </p:txEl>
                                          </p:spTgt>
                                        </p:tgtEl>
                                      </p:cBhvr>
                                      <p:to x="100000" y="100000"/>
                                    </p:animScale>
                                    <p:animScale>
                                      <p:cBhvr>
                                        <p:cTn id="15" dur="130">
                                          <p:stCondLst>
                                            <p:cond delay="6560"/>
                                          </p:stCondLst>
                                        </p:cTn>
                                        <p:tgtEl>
                                          <p:spTgt spid="4">
                                            <p:txEl>
                                              <p:pRg st="0" end="0"/>
                                            </p:txEl>
                                          </p:spTgt>
                                        </p:tgtEl>
                                      </p:cBhvr>
                                      <p:to x="100000" y="80000"/>
                                    </p:animScale>
                                    <p:animScale>
                                      <p:cBhvr>
                                        <p:cTn id="16" dur="830" decel="50000">
                                          <p:stCondLst>
                                            <p:cond delay="6690"/>
                                          </p:stCondLst>
                                        </p:cTn>
                                        <p:tgtEl>
                                          <p:spTgt spid="4">
                                            <p:txEl>
                                              <p:pRg st="0" end="0"/>
                                            </p:txEl>
                                          </p:spTgt>
                                        </p:tgtEl>
                                      </p:cBhvr>
                                      <p:to x="100000" y="100000"/>
                                    </p:animScale>
                                    <p:animScale>
                                      <p:cBhvr>
                                        <p:cTn id="17" dur="130">
                                          <p:stCondLst>
                                            <p:cond delay="8210"/>
                                          </p:stCondLst>
                                        </p:cTn>
                                        <p:tgtEl>
                                          <p:spTgt spid="4">
                                            <p:txEl>
                                              <p:pRg st="0" end="0"/>
                                            </p:txEl>
                                          </p:spTgt>
                                        </p:tgtEl>
                                      </p:cBhvr>
                                      <p:to x="100000" y="90000"/>
                                    </p:animScale>
                                    <p:animScale>
                                      <p:cBhvr>
                                        <p:cTn id="18" dur="830" decel="50000">
                                          <p:stCondLst>
                                            <p:cond delay="8340"/>
                                          </p:stCondLst>
                                        </p:cTn>
                                        <p:tgtEl>
                                          <p:spTgt spid="4">
                                            <p:txEl>
                                              <p:pRg st="0" end="0"/>
                                            </p:txEl>
                                          </p:spTgt>
                                        </p:tgtEl>
                                      </p:cBhvr>
                                      <p:to x="100000" y="100000"/>
                                    </p:animScale>
                                    <p:animScale>
                                      <p:cBhvr>
                                        <p:cTn id="19" dur="130">
                                          <p:stCondLst>
                                            <p:cond delay="9040"/>
                                          </p:stCondLst>
                                        </p:cTn>
                                        <p:tgtEl>
                                          <p:spTgt spid="4">
                                            <p:txEl>
                                              <p:pRg st="0" end="0"/>
                                            </p:txEl>
                                          </p:spTgt>
                                        </p:tgtEl>
                                      </p:cBhvr>
                                      <p:to x="100000" y="95000"/>
                                    </p:animScale>
                                    <p:animScale>
                                      <p:cBhvr>
                                        <p:cTn id="20" dur="830" decel="50000">
                                          <p:stCondLst>
                                            <p:cond delay="9170"/>
                                          </p:stCondLst>
                                        </p:cTn>
                                        <p:tgtEl>
                                          <p:spTgt spid="4">
                                            <p:txEl>
                                              <p:pRg st="0" end="0"/>
                                            </p:txEl>
                                          </p:spTgt>
                                        </p:tgtEl>
                                      </p:cBhvr>
                                      <p:to x="100000" y="100000"/>
                                    </p:animScale>
                                  </p:childTnLst>
                                </p:cTn>
                              </p:par>
                            </p:childTnLst>
                          </p:cTn>
                        </p:par>
                        <p:par>
                          <p:cTn id="21" fill="hold">
                            <p:stCondLst>
                              <p:cond delay="10000"/>
                            </p:stCondLst>
                            <p:childTnLst>
                              <p:par>
                                <p:cTn id="22" presetID="26" presetClass="entr" presetSubtype="0" fill="hold" grpId="0" nodeType="after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wipe(down)">
                                      <p:cBhvr>
                                        <p:cTn id="24" dur="2900">
                                          <p:stCondLst>
                                            <p:cond delay="0"/>
                                          </p:stCondLst>
                                        </p:cTn>
                                        <p:tgtEl>
                                          <p:spTgt spid="4">
                                            <p:txEl>
                                              <p:pRg st="1" end="1"/>
                                            </p:txEl>
                                          </p:spTgt>
                                        </p:tgtEl>
                                      </p:cBhvr>
                                    </p:animEffect>
                                    <p:anim calcmode="lin" valueType="num">
                                      <p:cBhvr>
                                        <p:cTn id="25" dur="9110"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26" dur="3320"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27" dur="3320" tmFilter="0, 0; 0.125,0.2665; 0.25,0.4; 0.375,0.465; 0.5,0.5;  0.625,0.535; 0.75,0.6; 0.875,0.7335; 1,1">
                                          <p:stCondLst>
                                            <p:cond delay="3320"/>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28" dur="1660" tmFilter="0, 0; 0.125,0.2665; 0.25,0.4; 0.375,0.465; 0.5,0.5;  0.625,0.535; 0.75,0.6; 0.875,0.7335; 1,1">
                                          <p:stCondLst>
                                            <p:cond delay="6620"/>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29" dur="820" tmFilter="0, 0; 0.125,0.2665; 0.25,0.4; 0.375,0.465; 0.5,0.5;  0.625,0.535; 0.75,0.6; 0.875,0.7335; 1,1">
                                          <p:stCondLst>
                                            <p:cond delay="8280"/>
                                          </p:stCondLst>
                                        </p:cTn>
                                        <p:tgtEl>
                                          <p:spTgt spid="4">
                                            <p:txEl>
                                              <p:pRg st="1" end="1"/>
                                            </p:txEl>
                                          </p:spTgt>
                                        </p:tgtEl>
                                        <p:attrNameLst>
                                          <p:attrName>ppt_y</p:attrName>
                                        </p:attrNameLst>
                                      </p:cBhvr>
                                      <p:tavLst>
                                        <p:tav tm="0" fmla="#ppt_y-sin(pi*$)/81">
                                          <p:val>
                                            <p:fltVal val="0"/>
                                          </p:val>
                                        </p:tav>
                                        <p:tav tm="100000">
                                          <p:val>
                                            <p:fltVal val="1"/>
                                          </p:val>
                                        </p:tav>
                                      </p:tavLst>
                                    </p:anim>
                                    <p:animScale>
                                      <p:cBhvr>
                                        <p:cTn id="30" dur="130">
                                          <p:stCondLst>
                                            <p:cond delay="3250"/>
                                          </p:stCondLst>
                                        </p:cTn>
                                        <p:tgtEl>
                                          <p:spTgt spid="4">
                                            <p:txEl>
                                              <p:pRg st="1" end="1"/>
                                            </p:txEl>
                                          </p:spTgt>
                                        </p:tgtEl>
                                      </p:cBhvr>
                                      <p:to x="100000" y="60000"/>
                                    </p:animScale>
                                    <p:animScale>
                                      <p:cBhvr>
                                        <p:cTn id="31" dur="830" decel="50000">
                                          <p:stCondLst>
                                            <p:cond delay="3380"/>
                                          </p:stCondLst>
                                        </p:cTn>
                                        <p:tgtEl>
                                          <p:spTgt spid="4">
                                            <p:txEl>
                                              <p:pRg st="1" end="1"/>
                                            </p:txEl>
                                          </p:spTgt>
                                        </p:tgtEl>
                                      </p:cBhvr>
                                      <p:to x="100000" y="100000"/>
                                    </p:animScale>
                                    <p:animScale>
                                      <p:cBhvr>
                                        <p:cTn id="32" dur="130">
                                          <p:stCondLst>
                                            <p:cond delay="6560"/>
                                          </p:stCondLst>
                                        </p:cTn>
                                        <p:tgtEl>
                                          <p:spTgt spid="4">
                                            <p:txEl>
                                              <p:pRg st="1" end="1"/>
                                            </p:txEl>
                                          </p:spTgt>
                                        </p:tgtEl>
                                      </p:cBhvr>
                                      <p:to x="100000" y="80000"/>
                                    </p:animScale>
                                    <p:animScale>
                                      <p:cBhvr>
                                        <p:cTn id="33" dur="830" decel="50000">
                                          <p:stCondLst>
                                            <p:cond delay="6690"/>
                                          </p:stCondLst>
                                        </p:cTn>
                                        <p:tgtEl>
                                          <p:spTgt spid="4">
                                            <p:txEl>
                                              <p:pRg st="1" end="1"/>
                                            </p:txEl>
                                          </p:spTgt>
                                        </p:tgtEl>
                                      </p:cBhvr>
                                      <p:to x="100000" y="100000"/>
                                    </p:animScale>
                                    <p:animScale>
                                      <p:cBhvr>
                                        <p:cTn id="34" dur="130">
                                          <p:stCondLst>
                                            <p:cond delay="8210"/>
                                          </p:stCondLst>
                                        </p:cTn>
                                        <p:tgtEl>
                                          <p:spTgt spid="4">
                                            <p:txEl>
                                              <p:pRg st="1" end="1"/>
                                            </p:txEl>
                                          </p:spTgt>
                                        </p:tgtEl>
                                      </p:cBhvr>
                                      <p:to x="100000" y="90000"/>
                                    </p:animScale>
                                    <p:animScale>
                                      <p:cBhvr>
                                        <p:cTn id="35" dur="830" decel="50000">
                                          <p:stCondLst>
                                            <p:cond delay="8340"/>
                                          </p:stCondLst>
                                        </p:cTn>
                                        <p:tgtEl>
                                          <p:spTgt spid="4">
                                            <p:txEl>
                                              <p:pRg st="1" end="1"/>
                                            </p:txEl>
                                          </p:spTgt>
                                        </p:tgtEl>
                                      </p:cBhvr>
                                      <p:to x="100000" y="100000"/>
                                    </p:animScale>
                                    <p:animScale>
                                      <p:cBhvr>
                                        <p:cTn id="36" dur="130">
                                          <p:stCondLst>
                                            <p:cond delay="9040"/>
                                          </p:stCondLst>
                                        </p:cTn>
                                        <p:tgtEl>
                                          <p:spTgt spid="4">
                                            <p:txEl>
                                              <p:pRg st="1" end="1"/>
                                            </p:txEl>
                                          </p:spTgt>
                                        </p:tgtEl>
                                      </p:cBhvr>
                                      <p:to x="100000" y="95000"/>
                                    </p:animScale>
                                    <p:animScale>
                                      <p:cBhvr>
                                        <p:cTn id="37" dur="830" decel="50000">
                                          <p:stCondLst>
                                            <p:cond delay="9170"/>
                                          </p:stCondLst>
                                        </p:cTn>
                                        <p:tgtEl>
                                          <p:spTgt spid="4">
                                            <p:txEl>
                                              <p:pRg st="1" end="1"/>
                                            </p:txEl>
                                          </p:spTgt>
                                        </p:tgtEl>
                                      </p:cBhvr>
                                      <p:to x="100000" y="100000"/>
                                    </p:animScale>
                                  </p:childTnLst>
                                </p:cTn>
                              </p:par>
                            </p:childTnLst>
                          </p:cTn>
                        </p:par>
                        <p:par>
                          <p:cTn id="38" fill="hold">
                            <p:stCondLst>
                              <p:cond delay="20000"/>
                            </p:stCondLst>
                            <p:childTnLst>
                              <p:par>
                                <p:cTn id="39" presetID="26" presetClass="entr" presetSubtype="0" fill="hold" grpId="0" nodeType="after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Effect transition="in" filter="wipe(down)">
                                      <p:cBhvr>
                                        <p:cTn id="41" dur="2900">
                                          <p:stCondLst>
                                            <p:cond delay="0"/>
                                          </p:stCondLst>
                                        </p:cTn>
                                        <p:tgtEl>
                                          <p:spTgt spid="4">
                                            <p:txEl>
                                              <p:pRg st="2" end="2"/>
                                            </p:txEl>
                                          </p:spTgt>
                                        </p:tgtEl>
                                      </p:cBhvr>
                                    </p:animEffect>
                                    <p:anim calcmode="lin" valueType="num">
                                      <p:cBhvr>
                                        <p:cTn id="42" dur="9110"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43" dur="3320"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44" dur="3320" tmFilter="0, 0; 0.125,0.2665; 0.25,0.4; 0.375,0.465; 0.5,0.5;  0.625,0.535; 0.75,0.6; 0.875,0.7335; 1,1">
                                          <p:stCondLst>
                                            <p:cond delay="3320"/>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45" dur="1660" tmFilter="0, 0; 0.125,0.2665; 0.25,0.4; 0.375,0.465; 0.5,0.5;  0.625,0.535; 0.75,0.6; 0.875,0.7335; 1,1">
                                          <p:stCondLst>
                                            <p:cond delay="6620"/>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46" dur="820" tmFilter="0, 0; 0.125,0.2665; 0.25,0.4; 0.375,0.465; 0.5,0.5;  0.625,0.535; 0.75,0.6; 0.875,0.7335; 1,1">
                                          <p:stCondLst>
                                            <p:cond delay="8280"/>
                                          </p:stCondLst>
                                        </p:cTn>
                                        <p:tgtEl>
                                          <p:spTgt spid="4">
                                            <p:txEl>
                                              <p:pRg st="2" end="2"/>
                                            </p:txEl>
                                          </p:spTgt>
                                        </p:tgtEl>
                                        <p:attrNameLst>
                                          <p:attrName>ppt_y</p:attrName>
                                        </p:attrNameLst>
                                      </p:cBhvr>
                                      <p:tavLst>
                                        <p:tav tm="0" fmla="#ppt_y-sin(pi*$)/81">
                                          <p:val>
                                            <p:fltVal val="0"/>
                                          </p:val>
                                        </p:tav>
                                        <p:tav tm="100000">
                                          <p:val>
                                            <p:fltVal val="1"/>
                                          </p:val>
                                        </p:tav>
                                      </p:tavLst>
                                    </p:anim>
                                    <p:animScale>
                                      <p:cBhvr>
                                        <p:cTn id="47" dur="130">
                                          <p:stCondLst>
                                            <p:cond delay="3250"/>
                                          </p:stCondLst>
                                        </p:cTn>
                                        <p:tgtEl>
                                          <p:spTgt spid="4">
                                            <p:txEl>
                                              <p:pRg st="2" end="2"/>
                                            </p:txEl>
                                          </p:spTgt>
                                        </p:tgtEl>
                                      </p:cBhvr>
                                      <p:to x="100000" y="60000"/>
                                    </p:animScale>
                                    <p:animScale>
                                      <p:cBhvr>
                                        <p:cTn id="48" dur="830" decel="50000">
                                          <p:stCondLst>
                                            <p:cond delay="3380"/>
                                          </p:stCondLst>
                                        </p:cTn>
                                        <p:tgtEl>
                                          <p:spTgt spid="4">
                                            <p:txEl>
                                              <p:pRg st="2" end="2"/>
                                            </p:txEl>
                                          </p:spTgt>
                                        </p:tgtEl>
                                      </p:cBhvr>
                                      <p:to x="100000" y="100000"/>
                                    </p:animScale>
                                    <p:animScale>
                                      <p:cBhvr>
                                        <p:cTn id="49" dur="130">
                                          <p:stCondLst>
                                            <p:cond delay="6560"/>
                                          </p:stCondLst>
                                        </p:cTn>
                                        <p:tgtEl>
                                          <p:spTgt spid="4">
                                            <p:txEl>
                                              <p:pRg st="2" end="2"/>
                                            </p:txEl>
                                          </p:spTgt>
                                        </p:tgtEl>
                                      </p:cBhvr>
                                      <p:to x="100000" y="80000"/>
                                    </p:animScale>
                                    <p:animScale>
                                      <p:cBhvr>
                                        <p:cTn id="50" dur="830" decel="50000">
                                          <p:stCondLst>
                                            <p:cond delay="6690"/>
                                          </p:stCondLst>
                                        </p:cTn>
                                        <p:tgtEl>
                                          <p:spTgt spid="4">
                                            <p:txEl>
                                              <p:pRg st="2" end="2"/>
                                            </p:txEl>
                                          </p:spTgt>
                                        </p:tgtEl>
                                      </p:cBhvr>
                                      <p:to x="100000" y="100000"/>
                                    </p:animScale>
                                    <p:animScale>
                                      <p:cBhvr>
                                        <p:cTn id="51" dur="130">
                                          <p:stCondLst>
                                            <p:cond delay="8210"/>
                                          </p:stCondLst>
                                        </p:cTn>
                                        <p:tgtEl>
                                          <p:spTgt spid="4">
                                            <p:txEl>
                                              <p:pRg st="2" end="2"/>
                                            </p:txEl>
                                          </p:spTgt>
                                        </p:tgtEl>
                                      </p:cBhvr>
                                      <p:to x="100000" y="90000"/>
                                    </p:animScale>
                                    <p:animScale>
                                      <p:cBhvr>
                                        <p:cTn id="52" dur="830" decel="50000">
                                          <p:stCondLst>
                                            <p:cond delay="8340"/>
                                          </p:stCondLst>
                                        </p:cTn>
                                        <p:tgtEl>
                                          <p:spTgt spid="4">
                                            <p:txEl>
                                              <p:pRg st="2" end="2"/>
                                            </p:txEl>
                                          </p:spTgt>
                                        </p:tgtEl>
                                      </p:cBhvr>
                                      <p:to x="100000" y="100000"/>
                                    </p:animScale>
                                    <p:animScale>
                                      <p:cBhvr>
                                        <p:cTn id="53" dur="130">
                                          <p:stCondLst>
                                            <p:cond delay="9040"/>
                                          </p:stCondLst>
                                        </p:cTn>
                                        <p:tgtEl>
                                          <p:spTgt spid="4">
                                            <p:txEl>
                                              <p:pRg st="2" end="2"/>
                                            </p:txEl>
                                          </p:spTgt>
                                        </p:tgtEl>
                                      </p:cBhvr>
                                      <p:to x="100000" y="95000"/>
                                    </p:animScale>
                                    <p:animScale>
                                      <p:cBhvr>
                                        <p:cTn id="54" dur="830" decel="50000">
                                          <p:stCondLst>
                                            <p:cond delay="9170"/>
                                          </p:stCondLst>
                                        </p:cTn>
                                        <p:tgtEl>
                                          <p:spTgt spid="4">
                                            <p:txEl>
                                              <p:pRg st="2" end="2"/>
                                            </p:txEl>
                                          </p:spTgt>
                                        </p:tgtEl>
                                      </p:cBhvr>
                                      <p:to x="100000" y="100000"/>
                                    </p:animScale>
                                  </p:childTnLst>
                                </p:cTn>
                              </p:par>
                            </p:childTnLst>
                          </p:cTn>
                        </p:par>
                        <p:par>
                          <p:cTn id="55" fill="hold">
                            <p:stCondLst>
                              <p:cond delay="30000"/>
                            </p:stCondLst>
                            <p:childTnLst>
                              <p:par>
                                <p:cTn id="56" presetID="26" presetClass="entr" presetSubtype="0" fill="hold" grpId="0" nodeType="afterEffect">
                                  <p:stCondLst>
                                    <p:cond delay="0"/>
                                  </p:stCondLst>
                                  <p:childTnLst>
                                    <p:set>
                                      <p:cBhvr>
                                        <p:cTn id="57" dur="1" fill="hold">
                                          <p:stCondLst>
                                            <p:cond delay="0"/>
                                          </p:stCondLst>
                                        </p:cTn>
                                        <p:tgtEl>
                                          <p:spTgt spid="4">
                                            <p:txEl>
                                              <p:pRg st="3" end="3"/>
                                            </p:txEl>
                                          </p:spTgt>
                                        </p:tgtEl>
                                        <p:attrNameLst>
                                          <p:attrName>style.visibility</p:attrName>
                                        </p:attrNameLst>
                                      </p:cBhvr>
                                      <p:to>
                                        <p:strVal val="visible"/>
                                      </p:to>
                                    </p:set>
                                    <p:animEffect transition="in" filter="wipe(down)">
                                      <p:cBhvr>
                                        <p:cTn id="58" dur="2900">
                                          <p:stCondLst>
                                            <p:cond delay="0"/>
                                          </p:stCondLst>
                                        </p:cTn>
                                        <p:tgtEl>
                                          <p:spTgt spid="4">
                                            <p:txEl>
                                              <p:pRg st="3" end="3"/>
                                            </p:txEl>
                                          </p:spTgt>
                                        </p:tgtEl>
                                      </p:cBhvr>
                                    </p:animEffect>
                                    <p:anim calcmode="lin" valueType="num">
                                      <p:cBhvr>
                                        <p:cTn id="59" dur="9110"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60" dur="3320"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61" dur="3320" tmFilter="0, 0; 0.125,0.2665; 0.25,0.4; 0.375,0.465; 0.5,0.5;  0.625,0.535; 0.75,0.6; 0.875,0.7335; 1,1">
                                          <p:stCondLst>
                                            <p:cond delay="3320"/>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62" dur="1660" tmFilter="0, 0; 0.125,0.2665; 0.25,0.4; 0.375,0.465; 0.5,0.5;  0.625,0.535; 0.75,0.6; 0.875,0.7335; 1,1">
                                          <p:stCondLst>
                                            <p:cond delay="6620"/>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63" dur="820" tmFilter="0, 0; 0.125,0.2665; 0.25,0.4; 0.375,0.465; 0.5,0.5;  0.625,0.535; 0.75,0.6; 0.875,0.7335; 1,1">
                                          <p:stCondLst>
                                            <p:cond delay="8280"/>
                                          </p:stCondLst>
                                        </p:cTn>
                                        <p:tgtEl>
                                          <p:spTgt spid="4">
                                            <p:txEl>
                                              <p:pRg st="3" end="3"/>
                                            </p:txEl>
                                          </p:spTgt>
                                        </p:tgtEl>
                                        <p:attrNameLst>
                                          <p:attrName>ppt_y</p:attrName>
                                        </p:attrNameLst>
                                      </p:cBhvr>
                                      <p:tavLst>
                                        <p:tav tm="0" fmla="#ppt_y-sin(pi*$)/81">
                                          <p:val>
                                            <p:fltVal val="0"/>
                                          </p:val>
                                        </p:tav>
                                        <p:tav tm="100000">
                                          <p:val>
                                            <p:fltVal val="1"/>
                                          </p:val>
                                        </p:tav>
                                      </p:tavLst>
                                    </p:anim>
                                    <p:animScale>
                                      <p:cBhvr>
                                        <p:cTn id="64" dur="130">
                                          <p:stCondLst>
                                            <p:cond delay="3250"/>
                                          </p:stCondLst>
                                        </p:cTn>
                                        <p:tgtEl>
                                          <p:spTgt spid="4">
                                            <p:txEl>
                                              <p:pRg st="3" end="3"/>
                                            </p:txEl>
                                          </p:spTgt>
                                        </p:tgtEl>
                                      </p:cBhvr>
                                      <p:to x="100000" y="60000"/>
                                    </p:animScale>
                                    <p:animScale>
                                      <p:cBhvr>
                                        <p:cTn id="65" dur="830" decel="50000">
                                          <p:stCondLst>
                                            <p:cond delay="3380"/>
                                          </p:stCondLst>
                                        </p:cTn>
                                        <p:tgtEl>
                                          <p:spTgt spid="4">
                                            <p:txEl>
                                              <p:pRg st="3" end="3"/>
                                            </p:txEl>
                                          </p:spTgt>
                                        </p:tgtEl>
                                      </p:cBhvr>
                                      <p:to x="100000" y="100000"/>
                                    </p:animScale>
                                    <p:animScale>
                                      <p:cBhvr>
                                        <p:cTn id="66" dur="130">
                                          <p:stCondLst>
                                            <p:cond delay="6560"/>
                                          </p:stCondLst>
                                        </p:cTn>
                                        <p:tgtEl>
                                          <p:spTgt spid="4">
                                            <p:txEl>
                                              <p:pRg st="3" end="3"/>
                                            </p:txEl>
                                          </p:spTgt>
                                        </p:tgtEl>
                                      </p:cBhvr>
                                      <p:to x="100000" y="80000"/>
                                    </p:animScale>
                                    <p:animScale>
                                      <p:cBhvr>
                                        <p:cTn id="67" dur="830" decel="50000">
                                          <p:stCondLst>
                                            <p:cond delay="6690"/>
                                          </p:stCondLst>
                                        </p:cTn>
                                        <p:tgtEl>
                                          <p:spTgt spid="4">
                                            <p:txEl>
                                              <p:pRg st="3" end="3"/>
                                            </p:txEl>
                                          </p:spTgt>
                                        </p:tgtEl>
                                      </p:cBhvr>
                                      <p:to x="100000" y="100000"/>
                                    </p:animScale>
                                    <p:animScale>
                                      <p:cBhvr>
                                        <p:cTn id="68" dur="130">
                                          <p:stCondLst>
                                            <p:cond delay="8210"/>
                                          </p:stCondLst>
                                        </p:cTn>
                                        <p:tgtEl>
                                          <p:spTgt spid="4">
                                            <p:txEl>
                                              <p:pRg st="3" end="3"/>
                                            </p:txEl>
                                          </p:spTgt>
                                        </p:tgtEl>
                                      </p:cBhvr>
                                      <p:to x="100000" y="90000"/>
                                    </p:animScale>
                                    <p:animScale>
                                      <p:cBhvr>
                                        <p:cTn id="69" dur="830" decel="50000">
                                          <p:stCondLst>
                                            <p:cond delay="8340"/>
                                          </p:stCondLst>
                                        </p:cTn>
                                        <p:tgtEl>
                                          <p:spTgt spid="4">
                                            <p:txEl>
                                              <p:pRg st="3" end="3"/>
                                            </p:txEl>
                                          </p:spTgt>
                                        </p:tgtEl>
                                      </p:cBhvr>
                                      <p:to x="100000" y="100000"/>
                                    </p:animScale>
                                    <p:animScale>
                                      <p:cBhvr>
                                        <p:cTn id="70" dur="130">
                                          <p:stCondLst>
                                            <p:cond delay="9040"/>
                                          </p:stCondLst>
                                        </p:cTn>
                                        <p:tgtEl>
                                          <p:spTgt spid="4">
                                            <p:txEl>
                                              <p:pRg st="3" end="3"/>
                                            </p:txEl>
                                          </p:spTgt>
                                        </p:tgtEl>
                                      </p:cBhvr>
                                      <p:to x="100000" y="95000"/>
                                    </p:animScale>
                                    <p:animScale>
                                      <p:cBhvr>
                                        <p:cTn id="71" dur="830" decel="50000">
                                          <p:stCondLst>
                                            <p:cond delay="9170"/>
                                          </p:stCondLst>
                                        </p:cTn>
                                        <p:tgtEl>
                                          <p:spTgt spid="4">
                                            <p:txEl>
                                              <p:pRg st="3" end="3"/>
                                            </p:txEl>
                                          </p:spTgt>
                                        </p:tgtEl>
                                      </p:cBhvr>
                                      <p:to x="100000" y="100000"/>
                                    </p:animScale>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2000"/>
                                  </p:stCondLst>
                                  <p:iterate type="lt">
                                    <p:tmPct val="0"/>
                                  </p:iterate>
                                  <p:childTnLst>
                                    <p:set>
                                      <p:cBhvr>
                                        <p:cTn id="75" dur="1" fill="hold">
                                          <p:stCondLst>
                                            <p:cond delay="0"/>
                                          </p:stCondLst>
                                        </p:cTn>
                                        <p:tgtEl>
                                          <p:spTgt spid="6">
                                            <p:txEl>
                                              <p:pRg st="0" end="0"/>
                                            </p:txEl>
                                          </p:spTgt>
                                        </p:tgtEl>
                                        <p:attrNameLst>
                                          <p:attrName>style.visibility</p:attrName>
                                        </p:attrNameLst>
                                      </p:cBhvr>
                                      <p:to>
                                        <p:strVal val="visible"/>
                                      </p:to>
                                    </p:set>
                                    <p:animEffect transition="in" filter="wipe(left)">
                                      <p:cBhvr>
                                        <p:cTn id="76" dur="10000"/>
                                        <p:tgtEl>
                                          <p:spTgt spid="6">
                                            <p:txEl>
                                              <p:pRg st="0" end="0"/>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34" presetClass="emph" presetSubtype="0" fill="hold" grpId="0" nodeType="clickEffect">
                                  <p:stCondLst>
                                    <p:cond delay="0"/>
                                  </p:stCondLst>
                                  <p:iterate type="lt">
                                    <p:tmPct val="10000"/>
                                  </p:iterate>
                                  <p:childTnLst>
                                    <p:animMotion origin="layout" path="M 0.0 0.0 L 0.0 -0.07213" pathEditMode="relative" ptsTypes="">
                                      <p:cBhvr>
                                        <p:cTn id="80" dur="250" accel="50000" decel="50000" autoRev="1" fill="hold">
                                          <p:stCondLst>
                                            <p:cond delay="0"/>
                                          </p:stCondLst>
                                        </p:cTn>
                                        <p:tgtEl>
                                          <p:spTgt spid="6">
                                            <p:txEl>
                                              <p:pRg st="0" end="0"/>
                                            </p:txEl>
                                          </p:spTgt>
                                        </p:tgtEl>
                                        <p:attrNameLst>
                                          <p:attrName>ppt_x</p:attrName>
                                          <p:attrName>ppt_y</p:attrName>
                                        </p:attrNameLst>
                                      </p:cBhvr>
                                    </p:animMotion>
                                    <p:animRot by="1500000">
                                      <p:cBhvr>
                                        <p:cTn id="81" dur="125" fill="hold">
                                          <p:stCondLst>
                                            <p:cond delay="0"/>
                                          </p:stCondLst>
                                        </p:cTn>
                                        <p:tgtEl>
                                          <p:spTgt spid="6">
                                            <p:txEl>
                                              <p:pRg st="0" end="0"/>
                                            </p:txEl>
                                          </p:spTgt>
                                        </p:tgtEl>
                                        <p:attrNameLst>
                                          <p:attrName>r</p:attrName>
                                        </p:attrNameLst>
                                      </p:cBhvr>
                                    </p:animRot>
                                    <p:animRot by="-1500000">
                                      <p:cBhvr>
                                        <p:cTn id="82" dur="125" fill="hold">
                                          <p:stCondLst>
                                            <p:cond delay="125"/>
                                          </p:stCondLst>
                                        </p:cTn>
                                        <p:tgtEl>
                                          <p:spTgt spid="6">
                                            <p:txEl>
                                              <p:pRg st="0" end="0"/>
                                            </p:txEl>
                                          </p:spTgt>
                                        </p:tgtEl>
                                        <p:attrNameLst>
                                          <p:attrName>r</p:attrName>
                                        </p:attrNameLst>
                                      </p:cBhvr>
                                    </p:animRot>
                                    <p:animRot by="-1500000">
                                      <p:cBhvr>
                                        <p:cTn id="83" dur="125" fill="hold">
                                          <p:stCondLst>
                                            <p:cond delay="250"/>
                                          </p:stCondLst>
                                        </p:cTn>
                                        <p:tgtEl>
                                          <p:spTgt spid="6">
                                            <p:txEl>
                                              <p:pRg st="0" end="0"/>
                                            </p:txEl>
                                          </p:spTgt>
                                        </p:tgtEl>
                                        <p:attrNameLst>
                                          <p:attrName>r</p:attrName>
                                        </p:attrNameLst>
                                      </p:cBhvr>
                                    </p:animRot>
                                    <p:animRot by="1500000">
                                      <p:cBhvr>
                                        <p:cTn id="84" dur="125" fill="hold">
                                          <p:stCondLst>
                                            <p:cond delay="375"/>
                                          </p:stCondLst>
                                        </p:cTn>
                                        <p:tgtEl>
                                          <p:spTgt spid="6">
                                            <p:txEl>
                                              <p:pRg st="0" end="0"/>
                                            </p:txEl>
                                          </p:spTgt>
                                        </p:tgtEl>
                                        <p:attrNameLst>
                                          <p:attrName>r</p:attrName>
                                        </p:attrNameLst>
                                      </p:cBhvr>
                                    </p:animRot>
                                  </p:childTnLst>
                                </p:cTn>
                              </p:par>
                            </p:childTnLst>
                          </p:cTn>
                        </p:par>
                      </p:childTnLst>
                    </p:cTn>
                  </p:par>
                  <p:par>
                    <p:cTn id="85" fill="hold">
                      <p:stCondLst>
                        <p:cond delay="indefinite"/>
                      </p:stCondLst>
                      <p:childTnLst>
                        <p:par>
                          <p:cTn id="86" fill="hold">
                            <p:stCondLst>
                              <p:cond delay="0"/>
                            </p:stCondLst>
                            <p:childTnLst>
                              <p:par>
                                <p:cTn id="87" presetID="2" presetClass="entr" presetSubtype="2" fill="hold" grpId="0" nodeType="clickEffect">
                                  <p:stCondLst>
                                    <p:cond delay="0"/>
                                  </p:stCondLst>
                                  <p:childTnLst>
                                    <p:set>
                                      <p:cBhvr>
                                        <p:cTn id="88" dur="1" fill="hold">
                                          <p:stCondLst>
                                            <p:cond delay="0"/>
                                          </p:stCondLst>
                                        </p:cTn>
                                        <p:tgtEl>
                                          <p:spTgt spid="7"/>
                                        </p:tgtEl>
                                        <p:attrNameLst>
                                          <p:attrName>style.visibility</p:attrName>
                                        </p:attrNameLst>
                                      </p:cBhvr>
                                      <p:to>
                                        <p:strVal val="visible"/>
                                      </p:to>
                                    </p:set>
                                    <p:anim calcmode="lin" valueType="num">
                                      <p:cBhvr additive="base">
                                        <p:cTn id="89" dur="10000" fill="hold"/>
                                        <p:tgtEl>
                                          <p:spTgt spid="7"/>
                                        </p:tgtEl>
                                        <p:attrNameLst>
                                          <p:attrName>ppt_x</p:attrName>
                                        </p:attrNameLst>
                                      </p:cBhvr>
                                      <p:tavLst>
                                        <p:tav tm="0">
                                          <p:val>
                                            <p:strVal val="1+#ppt_w/2"/>
                                          </p:val>
                                        </p:tav>
                                        <p:tav tm="100000">
                                          <p:val>
                                            <p:strVal val="#ppt_x"/>
                                          </p:val>
                                        </p:tav>
                                      </p:tavLst>
                                    </p:anim>
                                    <p:anim calcmode="lin" valueType="num">
                                      <p:cBhvr additive="base">
                                        <p:cTn id="90"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6" grpId="0" build="allAtOnce"/>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6109365"/>
          </a:xfrm>
          <a:prstGeom prst="rect">
            <a:avLst/>
          </a:prstGeom>
          <a:ln w="12700">
            <a:noFill/>
          </a:ln>
        </p:spPr>
        <p:txBody>
          <a:bodyPr wrap="square">
            <a:spAutoFit/>
          </a:bodyPr>
          <a:lstStyle/>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tiempo es la diferencia absoluta, el perpetuo “distinguirse”, la diferencia que va difiriendo.</a:t>
            </a:r>
          </a:p>
          <a:p>
            <a:pPr algn="ctr"/>
            <a:r>
              <a:rPr lang="es-ES" sz="2800" dirty="0">
                <a:ln w="12700">
                  <a:solidFill>
                    <a:schemeClr val="tx1"/>
                  </a:solidFill>
                </a:ln>
                <a:solidFill>
                  <a:srgbClr val="0070C0"/>
                </a:solidFill>
              </a:rPr>
              <a:t>Lo que distingue el método de la </a:t>
            </a:r>
            <a:r>
              <a:rPr lang="es-ES" sz="2800" b="1" i="1" dirty="0">
                <a:ln w="12700">
                  <a:solidFill>
                    <a:schemeClr val="tx1"/>
                  </a:solidFill>
                </a:ln>
                <a:solidFill>
                  <a:srgbClr val="0070C0"/>
                </a:solidFill>
                <a:effectLst>
                  <a:outerShdw blurRad="38100" dist="38100" dir="2700000" algn="tl">
                    <a:srgbClr val="000000">
                      <a:alpha val="43137"/>
                    </a:srgbClr>
                  </a:outerShdw>
                </a:effectLst>
              </a:rPr>
              <a:t>Filosofía de lo virtual </a:t>
            </a:r>
            <a:r>
              <a:rPr lang="es-ES" sz="2800" dirty="0">
                <a:ln w="12700">
                  <a:solidFill>
                    <a:schemeClr val="tx1"/>
                  </a:solidFill>
                </a:ln>
                <a:solidFill>
                  <a:srgbClr val="0070C0"/>
                </a:solidFill>
              </a:rPr>
              <a:t>de la dialéctica tanto Hegeliana como Marxiana es la manera de comprender la diferencia, el sentir y el tiempo.</a:t>
            </a:r>
          </a:p>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Los pensamientos de BERGSON y de TARDE también se encuentran alrededor del concepto de virtual que abre una concepción no idealista y </a:t>
            </a:r>
            <a:r>
              <a:rPr lang="es-ES" sz="30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antidialéctica</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del espíritu.</a:t>
            </a:r>
          </a:p>
          <a:p>
            <a:pPr algn="ctr"/>
            <a:r>
              <a:rPr lang="es-ES" sz="2800" dirty="0">
                <a:ln w="12700">
                  <a:solidFill>
                    <a:schemeClr val="tx1"/>
                  </a:solidFill>
                </a:ln>
                <a:solidFill>
                  <a:srgbClr val="0070C0"/>
                </a:solidFill>
              </a:rPr>
              <a:t>Lo virtual es lo verdaderamente distinto del cuerpo, sin construir por ello una existencia separada e independiente.</a:t>
            </a:r>
          </a:p>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 virtual es la diferencia misma, el tiempo o el sentir, que constituye la parte </a:t>
            </a:r>
            <a:r>
              <a:rPr lang="es-ES" sz="30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inefectuable</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 incorporal de la acción (del cuerpo).</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20-Potencias de la Invención. La Psicología Económica de Gabriel Tarde.  Maurizio Lazzarato.</a:t>
            </a:r>
          </a:p>
          <a:p>
            <a:pPr algn="ctr"/>
            <a:r>
              <a:rPr lang="es-ES" sz="2000" dirty="0">
                <a:latin typeface="Tw Cen MT Condensed" panose="020B0606020104020203" pitchFamily="34" charset="0"/>
              </a:rPr>
              <a:t>V. La memoria social representaciones y creencias. </a:t>
            </a:r>
            <a:r>
              <a:rPr lang="es-ES" sz="2000" dirty="0" smtClean="0">
                <a:latin typeface="Tw Cen MT Condensed" panose="020B0606020104020203" pitchFamily="34" charset="0"/>
              </a:rPr>
              <a:t>La </a:t>
            </a:r>
            <a:r>
              <a:rPr lang="es-ES" sz="2000" dirty="0">
                <a:latin typeface="Tw Cen MT Condensed" panose="020B0606020104020203" pitchFamily="34" charset="0"/>
              </a:rPr>
              <a:t>filosofía de lo virtual: una teoría no dialéctica de la creación. Pág. </a:t>
            </a:r>
            <a:r>
              <a:rPr lang="es-ES" sz="2000" dirty="0" smtClean="0">
                <a:latin typeface="Tw Cen MT Condensed" panose="020B0606020104020203" pitchFamily="34" charset="0"/>
              </a:rPr>
              <a:t>208-209.</a:t>
            </a:r>
            <a:endParaRPr lang="es-ES" sz="2000" dirty="0">
              <a:latin typeface="Tw Cen MT Condensed" panose="020B0606020104020203" pitchFamily="34" charset="0"/>
            </a:endParaRPr>
          </a:p>
        </p:txBody>
      </p:sp>
      <p:sp>
        <p:nvSpPr>
          <p:cNvPr id="4" name="Marcador de número de diapositiva 3"/>
          <p:cNvSpPr>
            <a:spLocks noGrp="1"/>
          </p:cNvSpPr>
          <p:nvPr>
            <p:ph type="sldNum" sz="quarter" idx="12"/>
          </p:nvPr>
        </p:nvSpPr>
        <p:spPr/>
        <p:txBody>
          <a:bodyPr/>
          <a:lstStyle/>
          <a:p>
            <a:fld id="{4FAB73BC-B049-4115-A692-8D63A059BFB8}" type="slidenum">
              <a:rPr lang="en-US" smtClean="0"/>
              <a:t>28</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241694946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0"/>
                                        <p:tgtEl>
                                          <p:spTgt spid="5">
                                            <p:txEl>
                                              <p:pRg st="0" end="0"/>
                                            </p:txEl>
                                          </p:spTgt>
                                        </p:tgtEl>
                                      </p:cBhvr>
                                    </p:animEffect>
                                    <p:anim calcmode="lin" valueType="num">
                                      <p:cBhvr>
                                        <p:cTn id="8"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200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0"/>
                                        <p:tgtEl>
                                          <p:spTgt spid="5">
                                            <p:txEl>
                                              <p:pRg st="1" end="1"/>
                                            </p:txEl>
                                          </p:spTgt>
                                        </p:tgtEl>
                                      </p:cBhvr>
                                    </p:animEffect>
                                    <p:anim calcmode="lin" valueType="num">
                                      <p:cBhvr>
                                        <p:cTn id="15"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200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0"/>
                                        <p:tgtEl>
                                          <p:spTgt spid="5">
                                            <p:txEl>
                                              <p:pRg st="2" end="2"/>
                                            </p:txEl>
                                          </p:spTgt>
                                        </p:tgtEl>
                                      </p:cBhvr>
                                    </p:animEffect>
                                    <p:anim calcmode="lin" valueType="num">
                                      <p:cBhvr>
                                        <p:cTn id="22" dur="10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200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0"/>
                                        <p:tgtEl>
                                          <p:spTgt spid="5">
                                            <p:txEl>
                                              <p:pRg st="3" end="3"/>
                                            </p:txEl>
                                          </p:spTgt>
                                        </p:tgtEl>
                                      </p:cBhvr>
                                    </p:animEffect>
                                    <p:anim calcmode="lin" valueType="num">
                                      <p:cBhvr>
                                        <p:cTn id="29" dur="10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200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0"/>
                                        <p:tgtEl>
                                          <p:spTgt spid="5">
                                            <p:txEl>
                                              <p:pRg st="4" end="4"/>
                                            </p:txEl>
                                          </p:spTgt>
                                        </p:tgtEl>
                                      </p:cBhvr>
                                    </p:animEffect>
                                    <p:anim calcmode="lin" valueType="num">
                                      <p:cBhvr>
                                        <p:cTn id="36" dur="10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additive="base">
                                        <p:cTn id="42" dur="10000" fill="hold"/>
                                        <p:tgtEl>
                                          <p:spTgt spid="7"/>
                                        </p:tgtEl>
                                        <p:attrNameLst>
                                          <p:attrName>ppt_x</p:attrName>
                                        </p:attrNameLst>
                                      </p:cBhvr>
                                      <p:tavLst>
                                        <p:tav tm="0">
                                          <p:val>
                                            <p:strVal val="1+#ppt_w/2"/>
                                          </p:val>
                                        </p:tav>
                                        <p:tav tm="100000">
                                          <p:val>
                                            <p:strVal val="#ppt_x"/>
                                          </p:val>
                                        </p:tav>
                                      </p:tavLst>
                                    </p:anim>
                                    <p:anim calcmode="lin" valueType="num">
                                      <p:cBhvr additive="base">
                                        <p:cTn id="4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616922"/>
          </a:xfrm>
          <a:prstGeom prst="rect">
            <a:avLst/>
          </a:prstGeom>
          <a:ln w="12700">
            <a:noFill/>
          </a:ln>
        </p:spPr>
        <p:txBody>
          <a:bodyPr wrap="square">
            <a:spAutoFit/>
          </a:bodyPr>
          <a:lstStyle/>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imitación corresponde exactamente a la memoria; ella es en efecto la memoria social, tan esencial a todos los actos, tan necesaria en todos los instantes de la vida de la sociedad, que la memoria esta constante y esencialmente en funcionamiento en el </a:t>
            </a:r>
            <a:r>
              <a:rPr lang="es-ES" sz="35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cerebro. </a:t>
            </a:r>
            <a:r>
              <a:rPr lang="es-ES" sz="2200" i="1" dirty="0" smtClean="0">
                <a:ln w="6350">
                  <a:solidFill>
                    <a:srgbClr val="FF0000"/>
                  </a:solidFill>
                </a:ln>
                <a:effectLst>
                  <a:glow rad="63500">
                    <a:schemeClr val="accent2">
                      <a:satMod val="175000"/>
                      <a:alpha val="40000"/>
                    </a:schemeClr>
                  </a:glow>
                </a:effectLst>
                <a:latin typeface="Rockwell" panose="02060603020205020403" pitchFamily="18" charset="0"/>
              </a:rPr>
              <a:t> </a:t>
            </a:r>
            <a:r>
              <a:rPr lang="es-ES" sz="2200" i="1" dirty="0">
                <a:ln w="6350">
                  <a:solidFill>
                    <a:srgbClr val="FF0000"/>
                  </a:solidFill>
                </a:ln>
                <a:effectLst>
                  <a:glow rad="63500">
                    <a:schemeClr val="accent2">
                      <a:satMod val="175000"/>
                      <a:alpha val="40000"/>
                    </a:schemeClr>
                  </a:glow>
                </a:effectLst>
                <a:latin typeface="Rockwell" panose="02060603020205020403" pitchFamily="18" charset="0"/>
              </a:rPr>
              <a:t>Tarde. La Lógica Social (1895).</a:t>
            </a:r>
            <a:r>
              <a:rPr lang="es-ES" sz="3600" i="1" dirty="0">
                <a:ln w="6350">
                  <a:solidFill>
                    <a:srgbClr val="FF0000"/>
                  </a:solidFill>
                </a:ln>
                <a:effectLst>
                  <a:glow rad="63500">
                    <a:schemeClr val="accent2">
                      <a:satMod val="175000"/>
                      <a:alpha val="40000"/>
                    </a:schemeClr>
                  </a:glow>
                </a:effectLst>
                <a:latin typeface="Rockwell" panose="02060603020205020403" pitchFamily="18" charset="0"/>
              </a:rPr>
              <a:t> </a:t>
            </a:r>
            <a:endParaRPr lang="es-ES" sz="3600" b="1" i="1" dirty="0">
              <a:ln w="6350">
                <a:solidFill>
                  <a:srgbClr val="FF0000"/>
                </a:solidFill>
              </a:ln>
              <a:effectLst>
                <a:glow rad="63500">
                  <a:schemeClr val="accent2">
                    <a:satMod val="175000"/>
                    <a:alpha val="40000"/>
                  </a:schemeClr>
                </a:glow>
              </a:effectLst>
              <a:latin typeface="Tempus Sans ITC" panose="04020404030D07020202" pitchFamily="82" charset="0"/>
            </a:endParaRPr>
          </a:p>
          <a:p>
            <a:pPr algn="ctr"/>
            <a:r>
              <a:rPr lang="es-ES" sz="3500" dirty="0" smtClean="0">
                <a:ln w="12700">
                  <a:solidFill>
                    <a:schemeClr val="tx1"/>
                  </a:solidFill>
                </a:ln>
                <a:solidFill>
                  <a:srgbClr val="0070C0"/>
                </a:solidFill>
              </a:rPr>
              <a:t>La </a:t>
            </a:r>
            <a:r>
              <a:rPr lang="es-ES" sz="3500" dirty="0">
                <a:ln w="12700">
                  <a:solidFill>
                    <a:schemeClr val="tx1"/>
                  </a:solidFill>
                </a:ln>
                <a:solidFill>
                  <a:srgbClr val="0070C0"/>
                </a:solidFill>
              </a:rPr>
              <a:t>imitación es una memoria en acto, una fuerza de difusión y de conservación, una corriente psicológica entre individuos que pasa y se revitaliza en el cerebro; es una acción psicológica que, poco a poco, difunde una invención (una diferencia) y la conserva.-</a:t>
            </a:r>
          </a:p>
          <a:p>
            <a:pPr algn="ctr"/>
            <a:endParaRPr lang="es-ES" sz="800" dirty="0" smtClean="0"/>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21-Potencias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 LA MEMORIA SOCIAL REPRESENTACIONES y CREENCIAS. LA IMITACIÓN COMO MEMORIA SOCIAL. Pág. 214. Parte 1.</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29</a:t>
            </a:fld>
            <a:endParaRPr lang="en-US" dirty="0"/>
          </a:p>
        </p:txBody>
      </p:sp>
      <p:sp>
        <p:nvSpPr>
          <p:cNvPr id="6" name="Rectángulo 5"/>
          <p:cNvSpPr/>
          <p:nvPr/>
        </p:nvSpPr>
        <p:spPr>
          <a:xfrm>
            <a:off x="1" y="6501718"/>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183040104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10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15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3" dur="15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4" dur="15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200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p:cTn id="19" dur="15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0" dur="15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1" dur="15000"/>
                                        <p:tgtEl>
                                          <p:spTgt spid="4">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10000" fill="hold"/>
                                        <p:tgtEl>
                                          <p:spTgt spid="6"/>
                                        </p:tgtEl>
                                        <p:attrNameLst>
                                          <p:attrName>ppt_x</p:attrName>
                                        </p:attrNameLst>
                                      </p:cBhvr>
                                      <p:tavLst>
                                        <p:tav tm="0">
                                          <p:val>
                                            <p:strVal val="1+#ppt_w/2"/>
                                          </p:val>
                                        </p:tav>
                                        <p:tav tm="100000">
                                          <p:val>
                                            <p:strVal val="#ppt_x"/>
                                          </p:val>
                                        </p:tav>
                                      </p:tavLst>
                                    </p:anim>
                                    <p:anim calcmode="lin" valueType="num">
                                      <p:cBhvr additive="base">
                                        <p:cTn id="27"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3</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0070C0"/>
                  </a:solidFill>
                </a:ln>
                <a:solidFill>
                  <a:srgbClr val="002060"/>
                </a:solidFill>
                <a:effectLst>
                  <a:glow rad="63500">
                    <a:schemeClr val="accent2">
                      <a:satMod val="175000"/>
                      <a:alpha val="40000"/>
                    </a:schemeClr>
                  </a:glow>
                </a:effectLst>
                <a:latin typeface="Rockwell" panose="02060603020205020403" pitchFamily="18" charset="0"/>
              </a:rPr>
              <a:t>Párrafos  </a:t>
            </a:r>
            <a:r>
              <a:rPr lang="es-ES" sz="1600" dirty="0">
                <a:ln w="6350">
                  <a:solidFill>
                    <a:srgbClr val="0070C0"/>
                  </a:solidFill>
                </a:ln>
                <a:solidFill>
                  <a:srgbClr val="002060"/>
                </a:solidFill>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707886"/>
            <a:ext cx="12192000" cy="1384995"/>
          </a:xfrm>
          <a:prstGeom prst="rect">
            <a:avLst/>
          </a:prstGeom>
        </p:spPr>
        <p:txBody>
          <a:bodyPr wrap="square">
            <a:spAutoFit/>
          </a:bodyPr>
          <a:lstStyle/>
          <a:p>
            <a:pPr algn="ctr"/>
            <a:r>
              <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Quizá, sea interesante y útil, </a:t>
            </a:r>
            <a:r>
              <a:rPr lang="es-ES" sz="28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volver </a:t>
            </a:r>
            <a:r>
              <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 Tarde, quien ha sentado las bases de una manera de leer el fenómeno económico a partir del </a:t>
            </a:r>
            <a:endParaRPr lang="es-ES" sz="28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a:p>
            <a:pPr algn="ctr"/>
            <a:r>
              <a:rPr lang="es-ES" sz="28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r>
              <a:rPr lang="es-ES" sz="28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sistema de la diferencia</a:t>
            </a:r>
            <a:r>
              <a:rPr lang="es-ES" sz="28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7" name="Rectángulo 6"/>
          <p:cNvSpPr/>
          <p:nvPr/>
        </p:nvSpPr>
        <p:spPr>
          <a:xfrm>
            <a:off x="0" y="2017935"/>
            <a:ext cx="12192000" cy="1815882"/>
          </a:xfrm>
          <a:prstGeom prst="rect">
            <a:avLst/>
          </a:prstGeom>
          <a:ln w="12700">
            <a:noFill/>
          </a:ln>
        </p:spPr>
        <p:txBody>
          <a:bodyPr wrap="square">
            <a:spAutoFit/>
          </a:bodyPr>
          <a:lstStyle/>
          <a:p>
            <a:pPr algn="ctr"/>
            <a:r>
              <a:rPr lang="es-ES" sz="2800" dirty="0">
                <a:ln w="12700">
                  <a:solidFill>
                    <a:schemeClr val="tx1"/>
                  </a:solidFill>
                </a:ln>
                <a:solidFill>
                  <a:srgbClr val="0070C0"/>
                </a:solidFill>
              </a:rPr>
              <a:t>Tarde hace del poder de creación de los hombres, cuando coproducen componiendo las diferencias según una lógica inmanente a su </a:t>
            </a:r>
            <a:r>
              <a:rPr lang="es-ES" sz="2800" b="1" dirty="0">
                <a:ln w="12700">
                  <a:solidFill>
                    <a:schemeClr val="tx1"/>
                  </a:solidFill>
                </a:ln>
                <a:solidFill>
                  <a:srgbClr val="0070C0"/>
                </a:solidFill>
              </a:rPr>
              <a:t>cooperación simpática</a:t>
            </a:r>
            <a:r>
              <a:rPr lang="es-ES" sz="2800" dirty="0">
                <a:ln w="12700">
                  <a:solidFill>
                    <a:schemeClr val="tx1"/>
                  </a:solidFill>
                </a:ln>
                <a:solidFill>
                  <a:srgbClr val="0070C0"/>
                </a:solidFill>
              </a:rPr>
              <a:t>, la piedra angular de  su </a:t>
            </a:r>
            <a:r>
              <a:rPr lang="es-ES" sz="2800" b="1" dirty="0">
                <a:ln w="12700">
                  <a:solidFill>
                    <a:schemeClr val="tx1"/>
                  </a:solidFill>
                </a:ln>
                <a:solidFill>
                  <a:srgbClr val="0070C0"/>
                </a:solidFill>
              </a:rPr>
              <a:t>“psicología económica”.</a:t>
            </a:r>
          </a:p>
        </p:txBody>
      </p:sp>
      <p:sp>
        <p:nvSpPr>
          <p:cNvPr id="9" name="Rectángulo 8"/>
          <p:cNvSpPr/>
          <p:nvPr/>
        </p:nvSpPr>
        <p:spPr>
          <a:xfrm>
            <a:off x="-2" y="3779298"/>
            <a:ext cx="12192002" cy="2554545"/>
          </a:xfrm>
          <a:prstGeom prst="rect">
            <a:avLst/>
          </a:prstGeom>
        </p:spPr>
        <p:txBody>
          <a:bodyPr wrap="square">
            <a:spAutoFit/>
          </a:bodyPr>
          <a:lstStyle/>
          <a:p>
            <a:pPr algn="ctr"/>
            <a:r>
              <a:rPr lang="es-ES" sz="4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Para Tarde, a diferencia de la economía política y del marxismo, la fuente de la riqueza no reside ni en la tierra, ni en el trabajo, ni en el capital, ni en la utilidad, sino en la </a:t>
            </a:r>
            <a:r>
              <a:rPr lang="es-ES" sz="40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invención y la asociación.</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cs typeface="Segoe UI Light" panose="020B0502040204020203" pitchFamily="34" charset="0"/>
              </a:rPr>
              <a:t>0-Potencias </a:t>
            </a:r>
            <a:r>
              <a:rPr lang="es-ES" sz="2000" dirty="0">
                <a:latin typeface="Tw Cen MT Condensed" panose="020B0606020104020203" pitchFamily="34" charset="0"/>
                <a:cs typeface="Segoe UI Light" panose="020B0502040204020203" pitchFamily="34" charset="0"/>
              </a:rPr>
              <a:t>de la Invención. La Psicología Económica de Gabriel Tarde. Maurizio Lazzarato.</a:t>
            </a:r>
          </a:p>
          <a:p>
            <a:pPr algn="ctr"/>
            <a:r>
              <a:rPr lang="es-ES" sz="2000" dirty="0" smtClean="0">
                <a:latin typeface="Tw Cen MT Condensed" panose="020B0606020104020203" pitchFamily="34" charset="0"/>
                <a:cs typeface="Segoe UI Light" panose="020B0502040204020203" pitchFamily="34" charset="0"/>
              </a:rPr>
              <a:t>Introducción. La </a:t>
            </a:r>
            <a:r>
              <a:rPr lang="es-ES" sz="2000" dirty="0">
                <a:latin typeface="Tw Cen MT Condensed" panose="020B0606020104020203" pitchFamily="34" charset="0"/>
                <a:cs typeface="Segoe UI Light" panose="020B0502040204020203" pitchFamily="34" charset="0"/>
              </a:rPr>
              <a:t>afirmación de la multiplicidad en el fenómeno económico. La teoría general del valor</a:t>
            </a:r>
            <a:r>
              <a:rPr lang="es-ES" sz="2000" dirty="0" smtClean="0">
                <a:latin typeface="Tw Cen MT Condensed" panose="020B0606020104020203" pitchFamily="34" charset="0"/>
                <a:cs typeface="Segoe UI Light" panose="020B0502040204020203" pitchFamily="34" charset="0"/>
              </a:rPr>
              <a:t>. Pág</a:t>
            </a:r>
            <a:r>
              <a:rPr lang="es-ES" sz="2000" dirty="0">
                <a:latin typeface="Tw Cen MT Condensed" panose="020B0606020104020203" pitchFamily="34" charset="0"/>
                <a:cs typeface="Segoe UI Light" panose="020B0502040204020203" pitchFamily="34" charset="0"/>
              </a:rPr>
              <a:t>. 7-8-9</a:t>
            </a:r>
            <a:r>
              <a:rPr lang="es-ES" sz="2000" dirty="0" smtClean="0">
                <a:latin typeface="Tw Cen MT Condensed" panose="020B0606020104020203" pitchFamily="34" charset="0"/>
                <a:cs typeface="Segoe UI Light" panose="020B0502040204020203" pitchFamily="34" charset="0"/>
              </a:rPr>
              <a:t>. Parte 1.</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252774449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4000"/>
                                        <p:tgtEl>
                                          <p:spTgt spid="10"/>
                                        </p:tgtEl>
                                      </p:cBhvr>
                                    </p:animEffect>
                                    <p:anim calcmode="lin" valueType="num">
                                      <p:cBhvr>
                                        <p:cTn id="8" dur="4000" fill="hold"/>
                                        <p:tgtEl>
                                          <p:spTgt spid="10"/>
                                        </p:tgtEl>
                                        <p:attrNameLst>
                                          <p:attrName>ppt_x</p:attrName>
                                        </p:attrNameLst>
                                      </p:cBhvr>
                                      <p:tavLst>
                                        <p:tav tm="0">
                                          <p:val>
                                            <p:strVal val="#ppt_x"/>
                                          </p:val>
                                        </p:tav>
                                        <p:tav tm="100000">
                                          <p:val>
                                            <p:strVal val="#ppt_x"/>
                                          </p:val>
                                        </p:tav>
                                      </p:tavLst>
                                    </p:anim>
                                    <p:anim calcmode="lin" valueType="num">
                                      <p:cBhvr>
                                        <p:cTn id="9" dur="4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10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10000"/>
                                        <p:tgtEl>
                                          <p:spTgt spid="3"/>
                                        </p:tgtEl>
                                      </p:cBhvr>
                                    </p:animEffect>
                                  </p:childTnLst>
                                </p:cTn>
                              </p:par>
                            </p:childTnLst>
                          </p:cTn>
                        </p:par>
                        <p:par>
                          <p:cTn id="15" fill="hold">
                            <p:stCondLst>
                              <p:cond delay="11000"/>
                            </p:stCondLst>
                            <p:childTnLst>
                              <p:par>
                                <p:cTn id="16" presetID="2" presetClass="entr" presetSubtype="4" fill="hold" grpId="0" nodeType="afterEffect">
                                  <p:stCondLst>
                                    <p:cond delay="200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grpId="0" nodeType="clickEffect">
                                  <p:stCondLst>
                                    <p:cond delay="1000"/>
                                  </p:stCondLst>
                                  <p:childTnLst>
                                    <p:set>
                                      <p:cBhvr>
                                        <p:cTn id="23" dur="1" fill="hold">
                                          <p:stCondLst>
                                            <p:cond delay="0"/>
                                          </p:stCondLst>
                                        </p:cTn>
                                        <p:tgtEl>
                                          <p:spTgt spid="9">
                                            <p:txEl>
                                              <p:pRg st="0" end="0"/>
                                            </p:txEl>
                                          </p:spTgt>
                                        </p:tgtEl>
                                        <p:attrNameLst>
                                          <p:attrName>style.visibility</p:attrName>
                                        </p:attrNameLst>
                                      </p:cBhvr>
                                      <p:to>
                                        <p:strVal val="visible"/>
                                      </p:to>
                                    </p:set>
                                    <p:anim calcmode="lin" valueType="num">
                                      <p:cBhvr additive="base">
                                        <p:cTn id="24" dur="15000" fill="hold"/>
                                        <p:tgtEl>
                                          <p:spTgt spid="9">
                                            <p:txEl>
                                              <p:pRg st="0" end="0"/>
                                            </p:txEl>
                                          </p:spTgt>
                                        </p:tgtEl>
                                        <p:attrNameLst>
                                          <p:attrName>ppt_x</p:attrName>
                                        </p:attrNameLst>
                                      </p:cBhvr>
                                      <p:tavLst>
                                        <p:tav tm="0">
                                          <p:val>
                                            <p:strVal val="1+#ppt_w/2"/>
                                          </p:val>
                                        </p:tav>
                                        <p:tav tm="100000">
                                          <p:val>
                                            <p:strVal val="#ppt_x"/>
                                          </p:val>
                                        </p:tav>
                                      </p:tavLst>
                                    </p:anim>
                                    <p:anim calcmode="lin" valueType="num">
                                      <p:cBhvr additive="base">
                                        <p:cTn id="25" dur="15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grpId="1" nodeType="clickEffect">
                                  <p:stCondLst>
                                    <p:cond delay="0"/>
                                  </p:stCondLst>
                                  <p:childTnLst>
                                    <p:animRot by="21600000">
                                      <p:cBhvr>
                                        <p:cTn id="29" dur="2000" fill="hold"/>
                                        <p:tgtEl>
                                          <p:spTgt spid="9">
                                            <p:txEl>
                                              <p:pRg st="0" end="0"/>
                                            </p:txEl>
                                          </p:spTgt>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10000" fill="hold"/>
                                        <p:tgtEl>
                                          <p:spTgt spid="6"/>
                                        </p:tgtEl>
                                        <p:attrNameLst>
                                          <p:attrName>ppt_x</p:attrName>
                                        </p:attrNameLst>
                                      </p:cBhvr>
                                      <p:tavLst>
                                        <p:tav tm="0">
                                          <p:val>
                                            <p:strVal val="1+#ppt_w/2"/>
                                          </p:val>
                                        </p:tav>
                                        <p:tav tm="100000">
                                          <p:val>
                                            <p:strVal val="#ppt_x"/>
                                          </p:val>
                                        </p:tav>
                                      </p:tavLst>
                                    </p:anim>
                                    <p:anim calcmode="lin" valueType="num">
                                      <p:cBhvr additive="base">
                                        <p:cTn id="3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9" grpId="0" build="p"/>
      <p:bldP spid="9" grpId="1" build="allAtOnce"/>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478423"/>
          </a:xfrm>
          <a:prstGeom prst="rect">
            <a:avLst/>
          </a:prstGeom>
          <a:ln w="12700">
            <a:noFill/>
          </a:ln>
        </p:spPr>
        <p:txBody>
          <a:bodyPr wrap="square">
            <a:spAutoFit/>
          </a:bodyPr>
          <a:lstStyle/>
          <a:p>
            <a:pPr algn="ctr"/>
            <a:r>
              <a:rPr lang="es-ES" sz="35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 precisa que el equivalente a </a:t>
            </a:r>
            <a:r>
              <a:rPr lang="es-ES" sz="3500" b="1" i="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 imitación </a:t>
            </a:r>
            <a:r>
              <a:rPr lang="es-ES" sz="35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no es la memoria propiamente dicha, que es consiente e intermitente, sino </a:t>
            </a:r>
            <a:r>
              <a:rPr lang="es-ES" sz="3500" b="1" i="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 memoria inconsciente y continua</a:t>
            </a:r>
            <a:r>
              <a:rPr lang="es-ES" sz="35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la cual se encuentra debajo de aquella, y sin la cual está no puede ser explicada.</a:t>
            </a:r>
          </a:p>
          <a:p>
            <a:pPr algn="ctr"/>
            <a:r>
              <a:rPr lang="es-ES" sz="3500" b="1" i="1" dirty="0" smtClean="0">
                <a:ln w="12700">
                  <a:solidFill>
                    <a:schemeClr val="tx1"/>
                  </a:solidFill>
                </a:ln>
                <a:solidFill>
                  <a:srgbClr val="0070C0"/>
                </a:solidFill>
                <a:effectLst>
                  <a:outerShdw blurRad="38100" dist="38100" dir="2700000" algn="tl">
                    <a:srgbClr val="000000">
                      <a:alpha val="43137"/>
                    </a:srgbClr>
                  </a:outerShdw>
                </a:effectLst>
              </a:rPr>
              <a:t>La </a:t>
            </a:r>
            <a:r>
              <a:rPr lang="es-ES" sz="3500" b="1" i="1" dirty="0">
                <a:ln w="12700">
                  <a:solidFill>
                    <a:schemeClr val="tx1"/>
                  </a:solidFill>
                </a:ln>
                <a:solidFill>
                  <a:srgbClr val="0070C0"/>
                </a:solidFill>
                <a:effectLst>
                  <a:outerShdw blurRad="38100" dist="38100" dir="2700000" algn="tl">
                    <a:srgbClr val="000000">
                      <a:alpha val="43137"/>
                    </a:srgbClr>
                  </a:outerShdw>
                </a:effectLst>
              </a:rPr>
              <a:t>imitación </a:t>
            </a:r>
            <a:r>
              <a:rPr lang="es-ES" sz="3500" dirty="0">
                <a:ln w="12700">
                  <a:solidFill>
                    <a:schemeClr val="tx1"/>
                  </a:solidFill>
                </a:ln>
                <a:solidFill>
                  <a:srgbClr val="0070C0"/>
                </a:solidFill>
              </a:rPr>
              <a:t>Es</a:t>
            </a:r>
            <a:r>
              <a:rPr lang="es-ES" sz="3500" b="1" i="1" dirty="0" smtClean="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 </a:t>
            </a:r>
            <a:r>
              <a:rPr lang="es-ES" sz="3500" dirty="0" smtClean="0">
                <a:ln w="12700">
                  <a:solidFill>
                    <a:schemeClr val="tx1"/>
                  </a:solidFill>
                </a:ln>
                <a:solidFill>
                  <a:srgbClr val="0070C0"/>
                </a:solidFill>
              </a:rPr>
              <a:t>una </a:t>
            </a:r>
            <a:r>
              <a:rPr lang="es-ES" sz="3500" dirty="0">
                <a:ln w="12700">
                  <a:solidFill>
                    <a:schemeClr val="tx1"/>
                  </a:solidFill>
                </a:ln>
                <a:solidFill>
                  <a:srgbClr val="0070C0"/>
                </a:solidFill>
              </a:rPr>
              <a:t>especie de </a:t>
            </a:r>
            <a:r>
              <a:rPr lang="es-ES" sz="3500" b="1" dirty="0">
                <a:ln w="12700">
                  <a:solidFill>
                    <a:schemeClr val="tx1"/>
                  </a:solidFill>
                </a:ln>
                <a:solidFill>
                  <a:srgbClr val="0070C0"/>
                </a:solidFill>
                <a:effectLst>
                  <a:outerShdw blurRad="38100" dist="38100" dir="2700000" algn="tl">
                    <a:srgbClr val="000000">
                      <a:alpha val="43137"/>
                    </a:srgbClr>
                  </a:outerShdw>
                </a:effectLst>
              </a:rPr>
              <a:t>“vibración vacía que no dura sino a condición de repetirse”.</a:t>
            </a:r>
          </a:p>
          <a:p>
            <a:pPr algn="ctr"/>
            <a:r>
              <a:rPr lang="es-ES" sz="35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Tanto en Gabriel Tarde como en Henri Bergson hay entonces dos memorias. En el lenguaje de Tarde, la primera es la memoria verdadera y la segunda la memoria- hábito.</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21-Potencias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 LA MEMORIA SOCIAL REPRESENTACIONES y CREENCIAS. LA IMITACIÓN COMO MEMORIA SOCIAL. Pág. 214. Parte 2</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30</a:t>
            </a:fld>
            <a:endParaRPr lang="en-US" dirty="0"/>
          </a:p>
        </p:txBody>
      </p:sp>
      <p:sp>
        <p:nvSpPr>
          <p:cNvPr id="7" name="Rectángulo 6"/>
          <p:cNvSpPr/>
          <p:nvPr/>
        </p:nvSpPr>
        <p:spPr>
          <a:xfrm>
            <a:off x="1" y="6501718"/>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81912886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ppt_w</p:attrName>
                                        </p:attrNameLst>
                                      </p:cBhvr>
                                      <p:tavLst>
                                        <p:tav tm="0" fmla="#ppt_w*sin(2.5*pi*$)">
                                          <p:val>
                                            <p:fltVal val="0"/>
                                          </p:val>
                                        </p:tav>
                                        <p:tav tm="100000">
                                          <p:val>
                                            <p:fltVal val="1"/>
                                          </p:val>
                                        </p:tav>
                                      </p:tavLst>
                                    </p:anim>
                                    <p:anim calcmode="lin" valueType="num">
                                      <p:cBhvr>
                                        <p:cTn id="9" dur="5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10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10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6" dur="100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p:cTn id="21" dur="10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2" dur="10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3" dur="100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p:cTn id="28" dur="10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9" dur="10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30" dur="100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0105"/>
            <a:ext cx="12192000" cy="5509200"/>
          </a:xfrm>
          <a:prstGeom prst="rect">
            <a:avLst/>
          </a:prstGeom>
          <a:ln w="12700">
            <a:noFill/>
          </a:ln>
        </p:spPr>
        <p:txBody>
          <a:bodyPr wrap="square">
            <a:spAutoFit/>
          </a:bodyPr>
          <a:lstStyle/>
          <a:p>
            <a:pPr algn="ctr"/>
            <a:r>
              <a:rPr lang="es-ES" sz="3400" dirty="0">
                <a:ln w="12700">
                  <a:solidFill>
                    <a:schemeClr val="tx1"/>
                  </a:solidFill>
                </a:ln>
                <a:solidFill>
                  <a:srgbClr val="0070C0"/>
                </a:solidFill>
              </a:rPr>
              <a:t>En qué consiste esta memoria vacía, que no dura a condición de repetirse</a:t>
            </a:r>
            <a:r>
              <a:rPr lang="es-ES" sz="3400" dirty="0" smtClean="0">
                <a:ln w="12700">
                  <a:solidFill>
                    <a:schemeClr val="tx1"/>
                  </a:solidFill>
                </a:ln>
                <a:solidFill>
                  <a:srgbClr val="0070C0"/>
                </a:solidFill>
              </a:rPr>
              <a:t>?.</a:t>
            </a:r>
          </a:p>
          <a:p>
            <a:pPr algn="ct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 aquello que hemos definido anteriormente:</a:t>
            </a:r>
          </a:p>
          <a:p>
            <a:pPr algn="ctr"/>
            <a:r>
              <a:rPr lang="es-ES" sz="3400" dirty="0">
                <a:ln w="12700">
                  <a:solidFill>
                    <a:schemeClr val="tx1"/>
                  </a:solidFill>
                </a:ln>
                <a:solidFill>
                  <a:srgbClr val="0070C0"/>
                </a:solidFill>
              </a:rPr>
              <a:t>Una fuerza que contrae lo que ya no es en lo que </a:t>
            </a:r>
            <a:r>
              <a:rPr lang="es-ES" sz="3400" dirty="0" smtClean="0">
                <a:ln w="12700">
                  <a:solidFill>
                    <a:schemeClr val="tx1"/>
                  </a:solidFill>
                </a:ln>
                <a:solidFill>
                  <a:srgbClr val="0070C0"/>
                </a:solidFill>
              </a:rPr>
              <a:t>es.</a:t>
            </a:r>
          </a:p>
          <a:p>
            <a:pPr algn="ctr"/>
            <a:r>
              <a:rPr lang="es-ES" sz="34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Ella </a:t>
            </a: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constituye una síntesis pasiva del tiempo, que Tarde denomina </a:t>
            </a:r>
            <a:r>
              <a:rPr lang="es-ES" sz="3400" b="1" i="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hábito para el individuo y costumbre para la sociedad.</a:t>
            </a:r>
          </a:p>
          <a:p>
            <a:pPr algn="ctr"/>
            <a:r>
              <a:rPr lang="es-ES" sz="3400" dirty="0" smtClean="0">
                <a:ln w="12700">
                  <a:solidFill>
                    <a:schemeClr val="tx1"/>
                  </a:solidFill>
                </a:ln>
                <a:solidFill>
                  <a:srgbClr val="0070C0"/>
                </a:solidFill>
              </a:rPr>
              <a:t>La </a:t>
            </a:r>
            <a:r>
              <a:rPr lang="es-ES" sz="3400" dirty="0">
                <a:ln w="12700">
                  <a:solidFill>
                    <a:schemeClr val="tx1"/>
                  </a:solidFill>
                </a:ln>
                <a:solidFill>
                  <a:srgbClr val="0070C0"/>
                </a:solidFill>
              </a:rPr>
              <a:t>función de </a:t>
            </a:r>
            <a:r>
              <a:rPr lang="es-ES" sz="3400" dirty="0">
                <a:ln w="12700">
                  <a:solidFill>
                    <a:schemeClr val="tx1"/>
                  </a:solidFill>
                </a:ln>
                <a:solidFill>
                  <a:srgbClr val="0070C0"/>
                </a:solidFill>
                <a:effectLst>
                  <a:glow rad="63500">
                    <a:schemeClr val="accent2">
                      <a:satMod val="175000"/>
                      <a:alpha val="40000"/>
                    </a:schemeClr>
                  </a:glow>
                </a:effectLst>
              </a:rPr>
              <a:t>la imitación </a:t>
            </a:r>
            <a:r>
              <a:rPr lang="es-ES" sz="3400" dirty="0">
                <a:ln w="12700">
                  <a:solidFill>
                    <a:schemeClr val="tx1"/>
                  </a:solidFill>
                </a:ln>
                <a:solidFill>
                  <a:srgbClr val="0070C0"/>
                </a:solidFill>
              </a:rPr>
              <a:t>en la sociedad, por lo tanto, es comparable a la función de la segunda memoria en el individuo</a:t>
            </a:r>
            <a:r>
              <a:rPr lang="es-ES" sz="3400" dirty="0" smtClean="0">
                <a:ln w="12700">
                  <a:solidFill>
                    <a:schemeClr val="tx1"/>
                  </a:solidFill>
                </a:ln>
                <a:solidFill>
                  <a:srgbClr val="0070C0"/>
                </a:solidFill>
              </a:rPr>
              <a:t>:</a:t>
            </a:r>
            <a:endParaRPr lang="es-ES" sz="3400" dirty="0">
              <a:ln w="12700">
                <a:solidFill>
                  <a:schemeClr val="tx1"/>
                </a:solidFill>
              </a:ln>
              <a:solidFill>
                <a:srgbClr val="0070C0"/>
              </a:solidFill>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21-Potencias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 LA MEMORIA SOCIAL REPRESENTACIONES y CREENCIAS. LA IMITACIÓN COMO MEMORIA SOCIAL. Pág. 214. Parte 3</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31</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6" name="Rectángulo 5"/>
          <p:cNvSpPr/>
          <p:nvPr/>
        </p:nvSpPr>
        <p:spPr>
          <a:xfrm>
            <a:off x="0" y="5873115"/>
            <a:ext cx="12192000" cy="646331"/>
          </a:xfrm>
          <a:prstGeom prst="rect">
            <a:avLst/>
          </a:prstGeom>
        </p:spPr>
        <p:txBody>
          <a:bodyPr wrap="square">
            <a:spAutoFit/>
          </a:bodyPr>
          <a:lstStyle/>
          <a:p>
            <a:pPr algn="ctr"/>
            <a:r>
              <a:rPr lang="es-ES" sz="3600" b="1" i="1" spc="300"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Conservar integrando lo muerto en lo vivo.</a:t>
            </a:r>
          </a:p>
        </p:txBody>
      </p:sp>
    </p:spTree>
    <p:extLst>
      <p:ext uri="{BB962C8B-B14F-4D97-AF65-F5344CB8AC3E}">
        <p14:creationId xmlns:p14="http://schemas.microsoft.com/office/powerpoint/2010/main" val="187074520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10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10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10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10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10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10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100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10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100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100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10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100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100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2000"/>
                                  </p:stCondLst>
                                  <p:iterate type="lt">
                                    <p:tmPct val="0"/>
                                  </p:iterate>
                                  <p:childTnLst>
                                    <p:set>
                                      <p:cBhvr>
                                        <p:cTn id="41" dur="1" fill="hold">
                                          <p:stCondLst>
                                            <p:cond delay="0"/>
                                          </p:stCondLst>
                                        </p:cTn>
                                        <p:tgtEl>
                                          <p:spTgt spid="6">
                                            <p:txEl>
                                              <p:pRg st="0" end="0"/>
                                            </p:txEl>
                                          </p:spTgt>
                                        </p:tgtEl>
                                        <p:attrNameLst>
                                          <p:attrName>style.visibility</p:attrName>
                                        </p:attrNameLst>
                                      </p:cBhvr>
                                      <p:to>
                                        <p:strVal val="visible"/>
                                      </p:to>
                                    </p:set>
                                    <p:animEffect transition="in" filter="wipe(left)">
                                      <p:cBhvr>
                                        <p:cTn id="42" dur="100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4" presetClass="emph" presetSubtype="0" fill="hold" grpId="0" nodeType="clickEffect">
                                  <p:stCondLst>
                                    <p:cond delay="0"/>
                                  </p:stCondLst>
                                  <p:iterate type="lt">
                                    <p:tmPct val="10000"/>
                                  </p:iterate>
                                  <p:childTnLst>
                                    <p:animMotion origin="layout" path="M 0 7.40741E-7 L 0 -0.07222 " pathEditMode="relative" rAng="0" ptsTypes="AA">
                                      <p:cBhvr>
                                        <p:cTn id="46" dur="250" accel="50000" decel="50000" autoRev="1" fill="hold">
                                          <p:stCondLst>
                                            <p:cond delay="0"/>
                                          </p:stCondLst>
                                        </p:cTn>
                                        <p:tgtEl>
                                          <p:spTgt spid="6">
                                            <p:txEl>
                                              <p:pRg st="0" end="0"/>
                                            </p:txEl>
                                          </p:spTgt>
                                        </p:tgtEl>
                                        <p:attrNameLst>
                                          <p:attrName>ppt_x</p:attrName>
                                          <p:attrName>ppt_y</p:attrName>
                                        </p:attrNameLst>
                                      </p:cBhvr>
                                      <p:rCtr x="0" y="-3611"/>
                                    </p:animMotion>
                                    <p:animRot by="1500000">
                                      <p:cBhvr>
                                        <p:cTn id="47" dur="125" fill="hold">
                                          <p:stCondLst>
                                            <p:cond delay="0"/>
                                          </p:stCondLst>
                                        </p:cTn>
                                        <p:tgtEl>
                                          <p:spTgt spid="6">
                                            <p:txEl>
                                              <p:pRg st="0" end="0"/>
                                            </p:txEl>
                                          </p:spTgt>
                                        </p:tgtEl>
                                        <p:attrNameLst>
                                          <p:attrName>r</p:attrName>
                                        </p:attrNameLst>
                                      </p:cBhvr>
                                    </p:animRot>
                                    <p:animRot by="-1500000">
                                      <p:cBhvr>
                                        <p:cTn id="48" dur="125" fill="hold">
                                          <p:stCondLst>
                                            <p:cond delay="125"/>
                                          </p:stCondLst>
                                        </p:cTn>
                                        <p:tgtEl>
                                          <p:spTgt spid="6">
                                            <p:txEl>
                                              <p:pRg st="0" end="0"/>
                                            </p:txEl>
                                          </p:spTgt>
                                        </p:tgtEl>
                                        <p:attrNameLst>
                                          <p:attrName>r</p:attrName>
                                        </p:attrNameLst>
                                      </p:cBhvr>
                                    </p:animRot>
                                    <p:animRot by="-1500000">
                                      <p:cBhvr>
                                        <p:cTn id="49" dur="125" fill="hold">
                                          <p:stCondLst>
                                            <p:cond delay="250"/>
                                          </p:stCondLst>
                                        </p:cTn>
                                        <p:tgtEl>
                                          <p:spTgt spid="6">
                                            <p:txEl>
                                              <p:pRg st="0" end="0"/>
                                            </p:txEl>
                                          </p:spTgt>
                                        </p:tgtEl>
                                        <p:attrNameLst>
                                          <p:attrName>r</p:attrName>
                                        </p:attrNameLst>
                                      </p:cBhvr>
                                    </p:animRot>
                                    <p:animRot by="1500000">
                                      <p:cBhvr>
                                        <p:cTn id="50" dur="125" fill="hold">
                                          <p:stCondLst>
                                            <p:cond delay="375"/>
                                          </p:stCondLst>
                                        </p:cTn>
                                        <p:tgtEl>
                                          <p:spTgt spid="6">
                                            <p:txEl>
                                              <p:pRg st="0" end="0"/>
                                            </p:txEl>
                                          </p:spTgt>
                                        </p:tgtEl>
                                        <p:attrNameLst>
                                          <p:attrName>r</p:attrName>
                                        </p:attrNameLst>
                                      </p:cBhvr>
                                    </p:animRot>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additive="base">
                                        <p:cTn id="55" dur="10000" fill="hold"/>
                                        <p:tgtEl>
                                          <p:spTgt spid="7"/>
                                        </p:tgtEl>
                                        <p:attrNameLst>
                                          <p:attrName>ppt_x</p:attrName>
                                        </p:attrNameLst>
                                      </p:cBhvr>
                                      <p:tavLst>
                                        <p:tav tm="0">
                                          <p:val>
                                            <p:strVal val="1+#ppt_w/2"/>
                                          </p:val>
                                        </p:tav>
                                        <p:tav tm="100000">
                                          <p:val>
                                            <p:strVal val="#ppt_x"/>
                                          </p:val>
                                        </p:tav>
                                      </p:tavLst>
                                    </p:anim>
                                    <p:anim calcmode="lin" valueType="num">
                                      <p:cBhvr additive="base">
                                        <p:cTn id="5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6" grpId="0" build="allAtOnce"/>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940088"/>
          </a:xfrm>
          <a:prstGeom prst="rect">
            <a:avLst/>
          </a:prstGeom>
          <a:ln w="12700">
            <a:noFill/>
          </a:ln>
        </p:spPr>
        <p:txBody>
          <a:bodyPr wrap="square">
            <a:spAutoFit/>
          </a:bodyPr>
          <a:lstStyle/>
          <a:p>
            <a:pPr algn="ctr"/>
            <a:r>
              <a:rPr lang="es-ES" sz="37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Ahora bien, una invención cualquiera no existe socialmente si no es imitada.</a:t>
            </a:r>
          </a:p>
          <a:p>
            <a:pPr algn="ctr"/>
            <a:r>
              <a:rPr lang="es-ES" sz="3700" dirty="0" smtClean="0">
                <a:ln w="12700">
                  <a:solidFill>
                    <a:schemeClr val="tx1"/>
                  </a:solidFill>
                </a:ln>
                <a:solidFill>
                  <a:srgbClr val="0070C0"/>
                </a:solidFill>
              </a:rPr>
              <a:t>Caería </a:t>
            </a:r>
            <a:r>
              <a:rPr lang="es-ES" sz="3700" dirty="0">
                <a:ln w="12700">
                  <a:solidFill>
                    <a:schemeClr val="tx1"/>
                  </a:solidFill>
                </a:ln>
                <a:solidFill>
                  <a:srgbClr val="0070C0"/>
                </a:solidFill>
              </a:rPr>
              <a:t>en el olvido y en el desuso si la imitación no garantizará su reproducción por medio de la impresión de los clichés en los cerebros públicos.</a:t>
            </a:r>
          </a:p>
          <a:p>
            <a:pPr algn="ctr"/>
            <a:r>
              <a:rPr lang="es-ES" sz="3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imitación hace posible el acoplamiento de aquello que está muerto (los códigos, las gramáticas, las opiniones, las instituciones, el trabajo) y aquello que está vivo (la actividad cerebral, la potencia en acto de la cooperación entre cerebros).</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21-Potencias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 LA MEMORIA SOCIAL REPRESENTACIONES y CREENCIAS. LA IMITACIÓN COMO MEMORIA SOCIAL. Pág. 214. Parte 4</a:t>
            </a:r>
            <a:r>
              <a:rPr lang="es-ES" sz="2000" dirty="0" smtClean="0">
                <a:latin typeface="Tw Cen MT Condensed" panose="020B0606020104020203" pitchFamily="34" charset="0"/>
              </a:rPr>
              <a:t>. </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32</a:t>
            </a:fld>
            <a:endParaRPr lang="en-US" dirty="0"/>
          </a:p>
        </p:txBody>
      </p:sp>
      <p:sp>
        <p:nvSpPr>
          <p:cNvPr id="7" name="Rectángulo 6"/>
          <p:cNvSpPr/>
          <p:nvPr/>
        </p:nvSpPr>
        <p:spPr>
          <a:xfrm>
            <a:off x="1"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149355457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200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p:cTn id="25" dur="10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6" dur="100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7" dur="100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2000"/>
                                  </p:stCondLst>
                                  <p:childTnLst>
                                    <p:set>
                                      <p:cBhvr>
                                        <p:cTn id="31" dur="1" fill="hold">
                                          <p:stCondLst>
                                            <p:cond delay="0"/>
                                          </p:stCondLst>
                                        </p:cTn>
                                        <p:tgtEl>
                                          <p:spTgt spid="4">
                                            <p:txEl>
                                              <p:pRg st="1" end="1"/>
                                            </p:txEl>
                                          </p:spTgt>
                                        </p:tgtEl>
                                        <p:attrNameLst>
                                          <p:attrName>style.visibility</p:attrName>
                                        </p:attrNameLst>
                                      </p:cBhvr>
                                      <p:to>
                                        <p:strVal val="visible"/>
                                      </p:to>
                                    </p:set>
                                    <p:anim calcmode="lin" valueType="num">
                                      <p:cBhvr>
                                        <p:cTn id="32" dur="10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33" dur="100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34" dur="10000"/>
                                        <p:tgtEl>
                                          <p:spTgt spid="4">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2000"/>
                                  </p:stCondLst>
                                  <p:childTnLst>
                                    <p:set>
                                      <p:cBhvr>
                                        <p:cTn id="38" dur="1" fill="hold">
                                          <p:stCondLst>
                                            <p:cond delay="0"/>
                                          </p:stCondLst>
                                        </p:cTn>
                                        <p:tgtEl>
                                          <p:spTgt spid="4">
                                            <p:txEl>
                                              <p:pRg st="2" end="2"/>
                                            </p:txEl>
                                          </p:spTgt>
                                        </p:tgtEl>
                                        <p:attrNameLst>
                                          <p:attrName>style.visibility</p:attrName>
                                        </p:attrNameLst>
                                      </p:cBhvr>
                                      <p:to>
                                        <p:strVal val="visible"/>
                                      </p:to>
                                    </p:set>
                                    <p:anim calcmode="lin" valueType="num">
                                      <p:cBhvr>
                                        <p:cTn id="39" dur="10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40" dur="10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41" dur="10000"/>
                                        <p:tgtEl>
                                          <p:spTgt spid="4">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10000" fill="hold"/>
                                        <p:tgtEl>
                                          <p:spTgt spid="7"/>
                                        </p:tgtEl>
                                        <p:attrNameLst>
                                          <p:attrName>ppt_x</p:attrName>
                                        </p:attrNameLst>
                                      </p:cBhvr>
                                      <p:tavLst>
                                        <p:tav tm="0">
                                          <p:val>
                                            <p:strVal val="1+#ppt_w/2"/>
                                          </p:val>
                                        </p:tav>
                                        <p:tav tm="100000">
                                          <p:val>
                                            <p:strVal val="#ppt_x"/>
                                          </p:val>
                                        </p:tav>
                                      </p:tavLst>
                                    </p:anim>
                                    <p:anim calcmode="lin" valueType="num">
                                      <p:cBhvr additive="base">
                                        <p:cTn id="4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8666"/>
            <a:ext cx="12192000" cy="5016758"/>
          </a:xfrm>
          <a:prstGeom prst="rect">
            <a:avLst/>
          </a:prstGeom>
          <a:ln w="12700">
            <a:noFill/>
          </a:ln>
        </p:spPr>
        <p:txBody>
          <a:bodyPr wrap="square">
            <a:spAutoFit/>
          </a:bodyPr>
          <a:lstStyle/>
          <a:p>
            <a:pPr algn="ctr"/>
            <a:r>
              <a:rPr lang="es-ES" sz="3200" dirty="0" smtClean="0">
                <a:ln w="12700">
                  <a:solidFill>
                    <a:schemeClr val="tx1"/>
                  </a:solidFill>
                </a:ln>
                <a:solidFill>
                  <a:srgbClr val="0070C0"/>
                </a:solidFill>
              </a:rPr>
              <a:t>En </a:t>
            </a:r>
            <a:r>
              <a:rPr lang="es-ES" sz="3200" dirty="0">
                <a:ln w="12700">
                  <a:solidFill>
                    <a:schemeClr val="tx1"/>
                  </a:solidFill>
                </a:ln>
                <a:solidFill>
                  <a:srgbClr val="0070C0"/>
                </a:solidFill>
              </a:rPr>
              <a:t>una muy larga nota, que </a:t>
            </a:r>
            <a:r>
              <a:rPr lang="es-ES" sz="3200" dirty="0" smtClean="0">
                <a:ln w="12700">
                  <a:solidFill>
                    <a:schemeClr val="tx1"/>
                  </a:solidFill>
                </a:ln>
                <a:solidFill>
                  <a:srgbClr val="0070C0"/>
                </a:solidFill>
              </a:rPr>
              <a:t>G. Tarde </a:t>
            </a:r>
            <a:r>
              <a:rPr lang="es-ES" sz="3200" dirty="0">
                <a:ln w="12700">
                  <a:solidFill>
                    <a:schemeClr val="tx1"/>
                  </a:solidFill>
                </a:ln>
                <a:solidFill>
                  <a:srgbClr val="0070C0"/>
                </a:solidFill>
              </a:rPr>
              <a:t>concibe como un apéndice al capítulo sobre la conciencia social de </a:t>
            </a:r>
            <a:r>
              <a:rPr lang="es-ES" sz="3200" b="1" i="1" dirty="0">
                <a:ln w="12700">
                  <a:solidFill>
                    <a:schemeClr val="tx1"/>
                  </a:solidFill>
                </a:ln>
                <a:solidFill>
                  <a:srgbClr val="0070C0"/>
                </a:solidFill>
                <a:effectLst>
                  <a:outerShdw blurRad="38100" dist="38100" dir="2700000" algn="tl">
                    <a:srgbClr val="000000">
                      <a:alpha val="43137"/>
                    </a:srgbClr>
                  </a:outerShdw>
                </a:effectLst>
              </a:rPr>
              <a:t>La Lógica social, </a:t>
            </a:r>
            <a:r>
              <a:rPr lang="es-ES" sz="3200" dirty="0" smtClean="0">
                <a:ln w="12700">
                  <a:solidFill>
                    <a:schemeClr val="tx1"/>
                  </a:solidFill>
                </a:ln>
                <a:solidFill>
                  <a:srgbClr val="0070C0"/>
                </a:solidFill>
              </a:rPr>
              <a:t>lleva </a:t>
            </a:r>
            <a:r>
              <a:rPr lang="es-ES" sz="3200" dirty="0">
                <a:ln w="12700">
                  <a:solidFill>
                    <a:schemeClr val="tx1"/>
                  </a:solidFill>
                </a:ln>
                <a:solidFill>
                  <a:srgbClr val="0070C0"/>
                </a:solidFill>
              </a:rPr>
              <a:t>aún más lejos la comparación entre la actividad mental de la memoria y la actividad </a:t>
            </a:r>
            <a:r>
              <a:rPr lang="es-ES" sz="3200" dirty="0" smtClean="0">
                <a:ln w="12700">
                  <a:solidFill>
                    <a:schemeClr val="tx1"/>
                  </a:solidFill>
                </a:ln>
                <a:solidFill>
                  <a:srgbClr val="0070C0"/>
                </a:solidFill>
              </a:rPr>
              <a:t>social.</a:t>
            </a:r>
            <a:endParaRPr lang="es-ES" sz="3200" dirty="0">
              <a:ln w="12700">
                <a:solidFill>
                  <a:schemeClr val="tx1"/>
                </a:solidFill>
              </a:ln>
              <a:solidFill>
                <a:srgbClr val="0070C0"/>
              </a:solidFill>
            </a:endParaRPr>
          </a:p>
          <a:p>
            <a:pPr algn="ctr"/>
            <a:r>
              <a:rPr lang="es-ES" sz="3200" b="1"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La imitación </a:t>
            </a:r>
            <a:r>
              <a:rPr lang="es-ES" sz="3200"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es comparable al </a:t>
            </a:r>
            <a:r>
              <a:rPr lang="es-ES" sz="3200" b="1"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“hecho psicológico del recuerdo”</a:t>
            </a:r>
            <a:r>
              <a:rPr lang="es-ES" sz="3200"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 y </a:t>
            </a:r>
            <a:endParaRPr lang="es-ES" sz="3200" i="1" dirty="0" smtClean="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endParaRPr>
          </a:p>
          <a:p>
            <a:pPr algn="ctr"/>
            <a:r>
              <a:rPr lang="es-ES" sz="3200" b="1" i="1" dirty="0" smtClean="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la </a:t>
            </a:r>
            <a:r>
              <a:rPr lang="es-ES" sz="3200" b="1"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reproducción o el reconocimiento </a:t>
            </a:r>
            <a:r>
              <a:rPr lang="es-ES" sz="3200"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de imágenes es el </a:t>
            </a:r>
            <a:r>
              <a:rPr lang="es-ES" sz="3200" b="1" i="1" dirty="0">
                <a:ln w="6350">
                  <a:solidFill>
                    <a:srgbClr val="00B050"/>
                  </a:solidFill>
                </a:ln>
                <a:solidFill>
                  <a:srgbClr val="6C0000"/>
                </a:solidFill>
                <a:effectLst>
                  <a:glow rad="63500">
                    <a:schemeClr val="accent2">
                      <a:satMod val="175000"/>
                      <a:alpha val="40000"/>
                    </a:schemeClr>
                  </a:glow>
                </a:effectLst>
                <a:latin typeface="Rockwell" panose="02060603020205020403" pitchFamily="18" charset="0"/>
              </a:rPr>
              <a:t>“equivalente psicológico de la invención”.</a:t>
            </a:r>
          </a:p>
          <a:p>
            <a:pPr algn="ctr"/>
            <a:r>
              <a:rPr lang="es-ES" sz="3200" dirty="0">
                <a:ln w="12700">
                  <a:solidFill>
                    <a:schemeClr val="tx1"/>
                  </a:solidFill>
                </a:ln>
                <a:solidFill>
                  <a:srgbClr val="0070C0"/>
                </a:solidFill>
              </a:rPr>
              <a:t>Imitación e invención son las dos modalidades de la </a:t>
            </a:r>
            <a:r>
              <a:rPr lang="es-ES" sz="3200" dirty="0" smtClean="0">
                <a:ln w="12700">
                  <a:solidFill>
                    <a:schemeClr val="tx1"/>
                  </a:solidFill>
                </a:ln>
                <a:solidFill>
                  <a:srgbClr val="0070C0"/>
                </a:solidFill>
              </a:rPr>
              <a:t>memoria:</a:t>
            </a:r>
            <a:endParaRPr lang="es-ES" sz="3200" b="1" i="1" dirty="0">
              <a:ln w="12700">
                <a:solidFill>
                  <a:schemeClr val="tx1"/>
                </a:solidFill>
              </a:ln>
              <a:solidFill>
                <a:srgbClr val="0070C0"/>
              </a:solidFill>
              <a:effectLst>
                <a:outerShdw blurRad="38100" dist="38100" dir="2700000" algn="tl">
                  <a:srgbClr val="000000">
                    <a:alpha val="43137"/>
                  </a:srgbClr>
                </a:outerShdw>
              </a:effectLst>
            </a:endParaRPr>
          </a:p>
        </p:txBody>
      </p:sp>
      <p:sp>
        <p:nvSpPr>
          <p:cNvPr id="2" name="Rectángulo 1"/>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Maurizio Lazzarato</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1</a:t>
            </a: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33</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6" name="Rectángulo 5"/>
          <p:cNvSpPr/>
          <p:nvPr/>
        </p:nvSpPr>
        <p:spPr>
          <a:xfrm>
            <a:off x="0" y="5673869"/>
            <a:ext cx="6162261" cy="707886"/>
          </a:xfrm>
          <a:prstGeom prst="rect">
            <a:avLst/>
          </a:prstGeom>
          <a:ln w="12700">
            <a:noFill/>
          </a:ln>
        </p:spPr>
        <p:txBody>
          <a:bodyPr wrap="square">
            <a:spAutoFit/>
          </a:bodyPr>
          <a:lstStyle/>
          <a:p>
            <a:pPr algn="ctr"/>
            <a:r>
              <a:rPr lang="es-ES" sz="4000" b="1" i="1" dirty="0" smtClean="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La </a:t>
            </a:r>
            <a:r>
              <a:rPr lang="es-ES" sz="4000" b="1" i="1" dirty="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Imitación </a:t>
            </a:r>
            <a:r>
              <a:rPr lang="es-ES" sz="4000" b="1" i="1" dirty="0" smtClean="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conserva</a:t>
            </a:r>
            <a:endParaRPr lang="es-ES" sz="4000" b="1" i="1" dirty="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endParaRPr>
          </a:p>
        </p:txBody>
      </p:sp>
      <p:sp>
        <p:nvSpPr>
          <p:cNvPr id="8" name="Rectángulo 7"/>
          <p:cNvSpPr/>
          <p:nvPr/>
        </p:nvSpPr>
        <p:spPr>
          <a:xfrm>
            <a:off x="6162261" y="5673869"/>
            <a:ext cx="6029739" cy="707886"/>
          </a:xfrm>
          <a:prstGeom prst="rect">
            <a:avLst/>
          </a:prstGeom>
          <a:ln w="12700">
            <a:noFill/>
          </a:ln>
        </p:spPr>
        <p:txBody>
          <a:bodyPr wrap="square">
            <a:spAutoFit/>
          </a:bodyPr>
          <a:lstStyle/>
          <a:p>
            <a:pPr algn="ctr"/>
            <a:r>
              <a:rPr lang="es-ES" sz="4000" b="1" i="1" dirty="0" smtClean="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La  </a:t>
            </a:r>
            <a:r>
              <a:rPr lang="es-ES" sz="4000" b="1" i="1" dirty="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Invención crea.</a:t>
            </a:r>
          </a:p>
        </p:txBody>
      </p:sp>
    </p:spTree>
    <p:extLst>
      <p:ext uri="{BB962C8B-B14F-4D97-AF65-F5344CB8AC3E}">
        <p14:creationId xmlns:p14="http://schemas.microsoft.com/office/powerpoint/2010/main" val="409383878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circle(in)">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200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circle(in)">
                                      <p:cBhvr>
                                        <p:cTn id="27" dur="10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6" fill="hold" grpId="0" nodeType="clickEffect">
                                  <p:stCondLst>
                                    <p:cond delay="200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100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33" dur="10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8" presetClass="emph" presetSubtype="0" fill="hold" nodeType="clickEffect">
                                  <p:stCondLst>
                                    <p:cond delay="0"/>
                                  </p:stCondLst>
                                  <p:childTnLst>
                                    <p:animRot by="21600000">
                                      <p:cBhvr>
                                        <p:cTn id="37" dur="2000" fill="hold"/>
                                        <p:tgtEl>
                                          <p:spTgt spid="6">
                                            <p:txEl>
                                              <p:pRg st="0" end="0"/>
                                            </p:txEl>
                                          </p:spTgt>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2" presetClass="entr" presetSubtype="6" fill="hold" grpId="0" nodeType="clickEffect">
                                  <p:stCondLst>
                                    <p:cond delay="2000"/>
                                  </p:stCondLst>
                                  <p:childTnLst>
                                    <p:set>
                                      <p:cBhvr>
                                        <p:cTn id="41" dur="1" fill="hold">
                                          <p:stCondLst>
                                            <p:cond delay="0"/>
                                          </p:stCondLst>
                                        </p:cTn>
                                        <p:tgtEl>
                                          <p:spTgt spid="8">
                                            <p:txEl>
                                              <p:pRg st="0" end="0"/>
                                            </p:txEl>
                                          </p:spTgt>
                                        </p:tgtEl>
                                        <p:attrNameLst>
                                          <p:attrName>style.visibility</p:attrName>
                                        </p:attrNameLst>
                                      </p:cBhvr>
                                      <p:to>
                                        <p:strVal val="visible"/>
                                      </p:to>
                                    </p:set>
                                    <p:anim calcmode="lin" valueType="num">
                                      <p:cBhvr additive="base">
                                        <p:cTn id="42" dur="100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43" dur="10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0" presetClass="emph" presetSubtype="0" fill="hold" grpId="1" nodeType="clickEffect">
                                  <p:stCondLst>
                                    <p:cond delay="0"/>
                                  </p:stCondLst>
                                  <p:childTnLst>
                                    <p:anim calcmode="discrete" valueType="str">
                                      <p:cBhvr override="childStyle">
                                        <p:cTn id="47" dur="2000" fill="hold"/>
                                        <p:tgtEl>
                                          <p:spTgt spid="8">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2"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 calcmode="lin" valueType="num">
                                      <p:cBhvr additive="base">
                                        <p:cTn id="52" dur="10000" fill="hold"/>
                                        <p:tgtEl>
                                          <p:spTgt spid="7"/>
                                        </p:tgtEl>
                                        <p:attrNameLst>
                                          <p:attrName>ppt_x</p:attrName>
                                        </p:attrNameLst>
                                      </p:cBhvr>
                                      <p:tavLst>
                                        <p:tav tm="0">
                                          <p:val>
                                            <p:strVal val="1+#ppt_w/2"/>
                                          </p:val>
                                        </p:tav>
                                        <p:tav tm="100000">
                                          <p:val>
                                            <p:strVal val="#ppt_x"/>
                                          </p:val>
                                        </p:tav>
                                      </p:tavLst>
                                    </p:anim>
                                    <p:anim calcmode="lin" valueType="num">
                                      <p:cBhvr additive="base">
                                        <p:cTn id="5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p:bldP spid="7" grpId="0"/>
      <p:bldP spid="6" grpId="0" build="p"/>
      <p:bldP spid="8" grpId="0" build="p"/>
      <p:bldP spid="8" grpId="1" build="allAtOnce"/>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8666"/>
            <a:ext cx="12192000" cy="5463034"/>
          </a:xfrm>
          <a:prstGeom prst="rect">
            <a:avLst/>
          </a:prstGeom>
          <a:ln w="12700">
            <a:noFill/>
          </a:ln>
        </p:spPr>
        <p:txBody>
          <a:bodyPr wrap="square">
            <a:spAutoFit/>
          </a:bodyPr>
          <a:lstStyle/>
          <a:p>
            <a:pPr algn="ctr"/>
            <a:r>
              <a:rPr lang="es-ES" sz="33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Para saber cómo funcionan y se agencian esas dos memorias (hábito y creación), hay que resumir brevemente la concepción </a:t>
            </a:r>
            <a:r>
              <a:rPr lang="es-ES" sz="33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tardiana</a:t>
            </a:r>
            <a:r>
              <a:rPr lang="es-ES" sz="33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 la memoria y del cerebro como </a:t>
            </a:r>
            <a:r>
              <a:rPr lang="es-ES" sz="3300" b="1" i="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“asociación” de Mónadas” </a:t>
            </a:r>
            <a:r>
              <a:rPr lang="es-ES" sz="3300" b="1" dirty="0" smtClean="0">
                <a:ln w="6350">
                  <a:solidFill>
                    <a:srgbClr val="FF0000"/>
                  </a:solidFill>
                </a:ln>
                <a:latin typeface="Tempus Sans ITC" panose="04020404030D07020202" pitchFamily="82" charset="0"/>
              </a:rPr>
              <a:t>, </a:t>
            </a:r>
            <a:r>
              <a:rPr lang="es-ES" sz="33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inspirada directamente en Leibniz</a:t>
            </a:r>
            <a:r>
              <a:rPr lang="es-ES" sz="33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2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(1646-1716).</a:t>
            </a:r>
          </a:p>
          <a:p>
            <a:pPr algn="ctr"/>
            <a:r>
              <a:rPr lang="es-ES" sz="3100" dirty="0" smtClean="0">
                <a:ln w="12700">
                  <a:solidFill>
                    <a:schemeClr val="tx1"/>
                  </a:solidFill>
                </a:ln>
                <a:solidFill>
                  <a:srgbClr val="0070C0"/>
                </a:solidFill>
              </a:rPr>
              <a:t>El </a:t>
            </a:r>
            <a:r>
              <a:rPr lang="es-ES" sz="3100" dirty="0">
                <a:ln w="12700">
                  <a:solidFill>
                    <a:schemeClr val="tx1"/>
                  </a:solidFill>
                </a:ln>
                <a:solidFill>
                  <a:srgbClr val="0070C0"/>
                </a:solidFill>
              </a:rPr>
              <a:t>espíritu (o cerebro, o memoria) es una</a:t>
            </a:r>
            <a:r>
              <a:rPr lang="es-ES" sz="3100" dirty="0"/>
              <a:t> </a:t>
            </a:r>
            <a:r>
              <a:rPr lang="es-ES" sz="3100" b="1" i="1" dirty="0">
                <a:ln w="12700">
                  <a:solidFill>
                    <a:schemeClr val="tx1"/>
                  </a:solidFill>
                </a:ln>
                <a:solidFill>
                  <a:srgbClr val="0070C0"/>
                </a:solidFill>
                <a:effectLst>
                  <a:outerShdw blurRad="38100" dist="38100" dir="2700000" algn="tl">
                    <a:srgbClr val="000000">
                      <a:alpha val="43137"/>
                    </a:srgbClr>
                  </a:outerShdw>
                </a:effectLst>
              </a:rPr>
              <a:t>“sociedad de pequeñas almas comensales del mismo sistema nervioso”</a:t>
            </a:r>
            <a:r>
              <a:rPr lang="es-ES" sz="3100" dirty="0">
                <a:ln w="12700">
                  <a:solidFill>
                    <a:schemeClr val="tx1"/>
                  </a:solidFill>
                </a:ln>
                <a:solidFill>
                  <a:srgbClr val="0070C0"/>
                </a:solidFill>
              </a:rPr>
              <a:t>, un concurso de </a:t>
            </a:r>
            <a:r>
              <a:rPr lang="es-ES" sz="3100" b="1" i="1" dirty="0">
                <a:ln w="12700">
                  <a:solidFill>
                    <a:schemeClr val="tx1"/>
                  </a:solidFill>
                </a:ln>
                <a:solidFill>
                  <a:srgbClr val="0070C0"/>
                </a:solidFill>
                <a:effectLst>
                  <a:outerShdw blurRad="38100" dist="38100" dir="2700000" algn="tl">
                    <a:srgbClr val="000000">
                      <a:alpha val="43137"/>
                    </a:srgbClr>
                  </a:outerShdw>
                </a:effectLst>
              </a:rPr>
              <a:t>“innumerables pequeños estados nerviosos diferentes” </a:t>
            </a:r>
            <a:r>
              <a:rPr lang="es-ES" sz="3100" dirty="0">
                <a:ln w="12700">
                  <a:solidFill>
                    <a:schemeClr val="tx1"/>
                  </a:solidFill>
                </a:ln>
                <a:solidFill>
                  <a:srgbClr val="0070C0"/>
                </a:solidFill>
              </a:rPr>
              <a:t>que expresan </a:t>
            </a:r>
            <a:r>
              <a:rPr lang="es-ES" sz="3100" b="1" i="1" dirty="0">
                <a:ln w="12700">
                  <a:solidFill>
                    <a:schemeClr val="tx1"/>
                  </a:solidFill>
                </a:ln>
                <a:solidFill>
                  <a:srgbClr val="0070C0"/>
                </a:solidFill>
                <a:effectLst>
                  <a:outerShdw blurRad="38100" dist="38100" dir="2700000" algn="tl">
                    <a:srgbClr val="000000">
                      <a:alpha val="43137"/>
                    </a:srgbClr>
                  </a:outerShdw>
                </a:effectLst>
              </a:rPr>
              <a:t>“las pequeñas sensaciones o pequeños apetitos celulares”, </a:t>
            </a:r>
            <a:r>
              <a:rPr lang="es-ES" sz="3100" dirty="0">
                <a:ln w="12700">
                  <a:solidFill>
                    <a:schemeClr val="tx1"/>
                  </a:solidFill>
                </a:ln>
                <a:solidFill>
                  <a:srgbClr val="0070C0"/>
                </a:solidFill>
              </a:rPr>
              <a:t>es decir creencias y deseos embrionarios que dirigen una vida pre-lingüística y pre-cognitiva.</a:t>
            </a: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2.</a:t>
            </a:r>
            <a:endParaRPr lang="es-ES" sz="2000" dirty="0">
              <a:latin typeface="Tw Cen MT Condensed" panose="020B0606020104020203" pitchFamily="34" charset="0"/>
            </a:endParaRPr>
          </a:p>
        </p:txBody>
      </p:sp>
      <p:sp>
        <p:nvSpPr>
          <p:cNvPr id="5" name="Rectángulo 4"/>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34</a:t>
            </a:fld>
            <a:endParaRPr lang="en-US" dirty="0"/>
          </a:p>
        </p:txBody>
      </p:sp>
    </p:spTree>
    <p:extLst>
      <p:ext uri="{BB962C8B-B14F-4D97-AF65-F5344CB8AC3E}">
        <p14:creationId xmlns:p14="http://schemas.microsoft.com/office/powerpoint/2010/main" val="29925415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1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5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1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5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10000" fill="hold"/>
                                        <p:tgtEl>
                                          <p:spTgt spid="5"/>
                                        </p:tgtEl>
                                        <p:attrNameLst>
                                          <p:attrName>ppt_x</p:attrName>
                                        </p:attrNameLst>
                                      </p:cBhvr>
                                      <p:tavLst>
                                        <p:tav tm="0">
                                          <p:val>
                                            <p:strVal val="1+#ppt_w/2"/>
                                          </p:val>
                                        </p:tav>
                                        <p:tav tm="100000">
                                          <p:val>
                                            <p:strVal val="#ppt_x"/>
                                          </p:val>
                                        </p:tav>
                                      </p:tavLst>
                                    </p:anim>
                                    <p:anim calcmode="lin" valueType="num">
                                      <p:cBhvr additive="base">
                                        <p:cTn id="23" dur="10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3"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3096106"/>
            <a:ext cx="12191999" cy="1708160"/>
          </a:xfrm>
          <a:prstGeom prst="rect">
            <a:avLst/>
          </a:prstGeom>
          <a:ln w="12700">
            <a:noFill/>
          </a:ln>
        </p:spPr>
        <p:txBody>
          <a:bodyPr wrap="square">
            <a:spAutoFit/>
          </a:bodyPr>
          <a:lstStyle/>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 preciso comprender estas células como </a:t>
            </a:r>
            <a:r>
              <a:rPr lang="es-ES" sz="3600" b="1" i="1" u="sng"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mónadas.</a:t>
            </a:r>
          </a:p>
          <a:p>
            <a:pPr algn="ctr"/>
            <a:r>
              <a:rPr lang="es-ES" sz="3500" b="1" i="1" dirty="0" smtClean="0">
                <a:ln w="12700">
                  <a:solidFill>
                    <a:schemeClr val="tx1"/>
                  </a:solidFill>
                </a:ln>
                <a:solidFill>
                  <a:srgbClr val="0070C0"/>
                </a:solidFill>
                <a:effectLst>
                  <a:outerShdw blurRad="38100" dist="38100" dir="2700000" algn="tl">
                    <a:srgbClr val="000000">
                      <a:alpha val="43137"/>
                    </a:srgbClr>
                  </a:outerShdw>
                </a:effectLst>
              </a:rPr>
              <a:t>Ellas </a:t>
            </a:r>
            <a:r>
              <a:rPr lang="es-ES" sz="3500" b="1" i="1" dirty="0">
                <a:ln w="12700">
                  <a:solidFill>
                    <a:schemeClr val="tx1"/>
                  </a:solidFill>
                </a:ln>
                <a:solidFill>
                  <a:srgbClr val="0070C0"/>
                </a:solidFill>
                <a:effectLst>
                  <a:outerShdw blurRad="38100" dist="38100" dir="2700000" algn="tl">
                    <a:srgbClr val="000000">
                      <a:alpha val="43137"/>
                    </a:srgbClr>
                  </a:outerShdw>
                </a:effectLst>
              </a:rPr>
              <a:t>son a la vez actividad física o vital y actividad espiritual (pequeñas sensaciones y pequeños apetitos</a:t>
            </a:r>
            <a:r>
              <a:rPr lang="es-ES" sz="3500" b="1" i="1" dirty="0" smtClean="0">
                <a:ln w="12700">
                  <a:solidFill>
                    <a:schemeClr val="tx1"/>
                  </a:solidFill>
                </a:ln>
                <a:solidFill>
                  <a:srgbClr val="0070C0"/>
                </a:solidFill>
                <a:effectLst>
                  <a:outerShdw blurRad="38100" dist="38100" dir="2700000" algn="tl">
                    <a:srgbClr val="000000">
                      <a:alpha val="43137"/>
                    </a:srgbClr>
                  </a:outerShdw>
                </a:effectLst>
              </a:rPr>
              <a:t>).</a:t>
            </a:r>
            <a:endParaRPr lang="es-ES" sz="3500" dirty="0">
              <a:latin typeface="Tempus Sans ITC" panose="04020404030D07020202" pitchFamily="82" charset="0"/>
            </a:endParaRP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 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3. </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35</a:t>
            </a:fld>
            <a:endParaRPr lang="en-US" dirty="0"/>
          </a:p>
        </p:txBody>
      </p:sp>
      <p:sp>
        <p:nvSpPr>
          <p:cNvPr id="7" name="Rectángulo 6"/>
          <p:cNvSpPr/>
          <p:nvPr/>
        </p:nvSpPr>
        <p:spPr>
          <a:xfrm>
            <a:off x="1"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9" name="Rectángulo 8"/>
          <p:cNvSpPr/>
          <p:nvPr/>
        </p:nvSpPr>
        <p:spPr>
          <a:xfrm>
            <a:off x="0" y="787782"/>
            <a:ext cx="12191999" cy="2308324"/>
          </a:xfrm>
          <a:prstGeom prst="rect">
            <a:avLst/>
          </a:prstGeom>
          <a:ln w="12700">
            <a:noFill/>
          </a:ln>
        </p:spPr>
        <p:txBody>
          <a:bodyPr wrap="square">
            <a:spAutoFit/>
          </a:bodyPr>
          <a:lstStyle/>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Esas pequeñas almas o pequeños estados nerviosos, Tarde los llama células cerebrales o células </a:t>
            </a:r>
            <a:r>
              <a:rPr lang="es-ES" sz="36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nerviosas.</a:t>
            </a:r>
          </a:p>
          <a:p>
            <a:pPr algn="ctr"/>
            <a:r>
              <a:rPr lang="es-ES" sz="3500" b="1" i="1" dirty="0">
                <a:ln w="12700">
                  <a:solidFill>
                    <a:schemeClr val="tx1"/>
                  </a:solidFill>
                </a:ln>
                <a:solidFill>
                  <a:srgbClr val="0070C0"/>
                </a:solidFill>
                <a:effectLst>
                  <a:outerShdw blurRad="38100" dist="38100" dir="2700000" algn="tl">
                    <a:srgbClr val="000000">
                      <a:alpha val="43137"/>
                    </a:srgbClr>
                  </a:outerShdw>
                </a:effectLst>
              </a:rPr>
              <a:t>Las células cerebrales agrupadas en un cerebro constituyen la asociación cerebral.</a:t>
            </a:r>
          </a:p>
        </p:txBody>
      </p:sp>
      <p:sp>
        <p:nvSpPr>
          <p:cNvPr id="10" name="Rectángulo 9"/>
          <p:cNvSpPr/>
          <p:nvPr/>
        </p:nvSpPr>
        <p:spPr>
          <a:xfrm>
            <a:off x="0" y="4804265"/>
            <a:ext cx="12192000" cy="1754326"/>
          </a:xfrm>
          <a:prstGeom prst="rect">
            <a:avLst/>
          </a:prstGeom>
          <a:ln w="12700">
            <a:noFill/>
          </a:ln>
        </p:spPr>
        <p:txBody>
          <a:bodyPr wrap="square">
            <a:spAutoFit/>
          </a:bodyPr>
          <a:lstStyle/>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Las mónadas representan a la vez la inmanencia y la distinción del cuerpo y del espíritu (virtual) tal como la entiende Tarde </a:t>
            </a:r>
            <a:r>
              <a:rPr lang="es-ES" sz="3300" i="1" baseline="30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16</a:t>
            </a:r>
            <a:r>
              <a:rPr lang="es-ES" sz="33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p:txBody>
      </p:sp>
    </p:spTree>
    <p:extLst>
      <p:ext uri="{BB962C8B-B14F-4D97-AF65-F5344CB8AC3E}">
        <p14:creationId xmlns:p14="http://schemas.microsoft.com/office/powerpoint/2010/main" val="374545631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circle(in)">
                                      <p:cBhvr>
                                        <p:cTn id="12" dur="10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circle(in)">
                                      <p:cBhvr>
                                        <p:cTn id="17" dur="100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200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15000"/>
                                        <p:tgtEl>
                                          <p:spTgt spid="4">
                                            <p:txEl>
                                              <p:pRg st="0" end="0"/>
                                            </p:txEl>
                                          </p:spTgt>
                                        </p:tgtEl>
                                      </p:cBhvr>
                                    </p:animEffect>
                                    <p:anim calcmode="lin" valueType="num">
                                      <p:cBhvr>
                                        <p:cTn id="23" dur="15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4" dur="15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200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fade">
                                      <p:cBhvr>
                                        <p:cTn id="29" dur="15000"/>
                                        <p:tgtEl>
                                          <p:spTgt spid="4">
                                            <p:txEl>
                                              <p:pRg st="1" end="1"/>
                                            </p:txEl>
                                          </p:spTgt>
                                        </p:tgtEl>
                                      </p:cBhvr>
                                    </p:animEffect>
                                    <p:anim calcmode="lin" valueType="num">
                                      <p:cBhvr>
                                        <p:cTn id="30" dur="15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1" dur="15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2" presetClass="emph" presetSubtype="0" fill="hold" grpId="1" nodeType="clickEffect">
                                  <p:stCondLst>
                                    <p:cond delay="0"/>
                                  </p:stCondLst>
                                  <p:childTnLst>
                                    <p:animRot by="120000">
                                      <p:cBhvr>
                                        <p:cTn id="35" dur="100" fill="hold">
                                          <p:stCondLst>
                                            <p:cond delay="0"/>
                                          </p:stCondLst>
                                        </p:cTn>
                                        <p:tgtEl>
                                          <p:spTgt spid="4">
                                            <p:txEl>
                                              <p:pRg st="0" end="0"/>
                                            </p:txEl>
                                          </p:spTgt>
                                        </p:tgtEl>
                                        <p:attrNameLst>
                                          <p:attrName>r</p:attrName>
                                        </p:attrNameLst>
                                      </p:cBhvr>
                                    </p:animRot>
                                    <p:animRot by="-240000">
                                      <p:cBhvr>
                                        <p:cTn id="36" dur="200" fill="hold">
                                          <p:stCondLst>
                                            <p:cond delay="200"/>
                                          </p:stCondLst>
                                        </p:cTn>
                                        <p:tgtEl>
                                          <p:spTgt spid="4">
                                            <p:txEl>
                                              <p:pRg st="0" end="0"/>
                                            </p:txEl>
                                          </p:spTgt>
                                        </p:tgtEl>
                                        <p:attrNameLst>
                                          <p:attrName>r</p:attrName>
                                        </p:attrNameLst>
                                      </p:cBhvr>
                                    </p:animRot>
                                    <p:animRot by="240000">
                                      <p:cBhvr>
                                        <p:cTn id="37" dur="200" fill="hold">
                                          <p:stCondLst>
                                            <p:cond delay="400"/>
                                          </p:stCondLst>
                                        </p:cTn>
                                        <p:tgtEl>
                                          <p:spTgt spid="4">
                                            <p:txEl>
                                              <p:pRg st="0" end="0"/>
                                            </p:txEl>
                                          </p:spTgt>
                                        </p:tgtEl>
                                        <p:attrNameLst>
                                          <p:attrName>r</p:attrName>
                                        </p:attrNameLst>
                                      </p:cBhvr>
                                    </p:animRot>
                                    <p:animRot by="-240000">
                                      <p:cBhvr>
                                        <p:cTn id="38" dur="200" fill="hold">
                                          <p:stCondLst>
                                            <p:cond delay="600"/>
                                          </p:stCondLst>
                                        </p:cTn>
                                        <p:tgtEl>
                                          <p:spTgt spid="4">
                                            <p:txEl>
                                              <p:pRg st="0" end="0"/>
                                            </p:txEl>
                                          </p:spTgt>
                                        </p:tgtEl>
                                        <p:attrNameLst>
                                          <p:attrName>r</p:attrName>
                                        </p:attrNameLst>
                                      </p:cBhvr>
                                    </p:animRot>
                                    <p:animRot by="120000">
                                      <p:cBhvr>
                                        <p:cTn id="39" dur="200" fill="hold">
                                          <p:stCondLst>
                                            <p:cond delay="800"/>
                                          </p:stCondLst>
                                        </p:cTn>
                                        <p:tgtEl>
                                          <p:spTgt spid="4">
                                            <p:txEl>
                                              <p:pRg st="0" end="0"/>
                                            </p:txEl>
                                          </p:spTgt>
                                        </p:tgtEl>
                                        <p:attrNameLst>
                                          <p:attrName>r</p:attrName>
                                        </p:attrNameLst>
                                      </p:cBhvr>
                                    </p:animRot>
                                  </p:childTnLst>
                                </p:cTn>
                              </p:par>
                              <p:par>
                                <p:cTn id="40" presetID="32" presetClass="emph" presetSubtype="0" fill="hold" grpId="1" nodeType="withEffect">
                                  <p:stCondLst>
                                    <p:cond delay="0"/>
                                  </p:stCondLst>
                                  <p:childTnLst>
                                    <p:animRot by="120000">
                                      <p:cBhvr>
                                        <p:cTn id="41" dur="100" fill="hold">
                                          <p:stCondLst>
                                            <p:cond delay="0"/>
                                          </p:stCondLst>
                                        </p:cTn>
                                        <p:tgtEl>
                                          <p:spTgt spid="4">
                                            <p:txEl>
                                              <p:pRg st="1" end="1"/>
                                            </p:txEl>
                                          </p:spTgt>
                                        </p:tgtEl>
                                        <p:attrNameLst>
                                          <p:attrName>r</p:attrName>
                                        </p:attrNameLst>
                                      </p:cBhvr>
                                    </p:animRot>
                                    <p:animRot by="-240000">
                                      <p:cBhvr>
                                        <p:cTn id="42" dur="200" fill="hold">
                                          <p:stCondLst>
                                            <p:cond delay="200"/>
                                          </p:stCondLst>
                                        </p:cTn>
                                        <p:tgtEl>
                                          <p:spTgt spid="4">
                                            <p:txEl>
                                              <p:pRg st="1" end="1"/>
                                            </p:txEl>
                                          </p:spTgt>
                                        </p:tgtEl>
                                        <p:attrNameLst>
                                          <p:attrName>r</p:attrName>
                                        </p:attrNameLst>
                                      </p:cBhvr>
                                    </p:animRot>
                                    <p:animRot by="240000">
                                      <p:cBhvr>
                                        <p:cTn id="43" dur="200" fill="hold">
                                          <p:stCondLst>
                                            <p:cond delay="400"/>
                                          </p:stCondLst>
                                        </p:cTn>
                                        <p:tgtEl>
                                          <p:spTgt spid="4">
                                            <p:txEl>
                                              <p:pRg st="1" end="1"/>
                                            </p:txEl>
                                          </p:spTgt>
                                        </p:tgtEl>
                                        <p:attrNameLst>
                                          <p:attrName>r</p:attrName>
                                        </p:attrNameLst>
                                      </p:cBhvr>
                                    </p:animRot>
                                    <p:animRot by="-240000">
                                      <p:cBhvr>
                                        <p:cTn id="44" dur="200" fill="hold">
                                          <p:stCondLst>
                                            <p:cond delay="600"/>
                                          </p:stCondLst>
                                        </p:cTn>
                                        <p:tgtEl>
                                          <p:spTgt spid="4">
                                            <p:txEl>
                                              <p:pRg st="1" end="1"/>
                                            </p:txEl>
                                          </p:spTgt>
                                        </p:tgtEl>
                                        <p:attrNameLst>
                                          <p:attrName>r</p:attrName>
                                        </p:attrNameLst>
                                      </p:cBhvr>
                                    </p:animRot>
                                    <p:animRot by="120000">
                                      <p:cBhvr>
                                        <p:cTn id="45" dur="200" fill="hold">
                                          <p:stCondLst>
                                            <p:cond delay="800"/>
                                          </p:stCondLst>
                                        </p:cTn>
                                        <p:tgtEl>
                                          <p:spTgt spid="4">
                                            <p:txEl>
                                              <p:pRg st="1" end="1"/>
                                            </p:txEl>
                                          </p:spTgt>
                                        </p:tgtEl>
                                        <p:attrNameLst>
                                          <p:attrName>r</p:attrName>
                                        </p:attrNameLst>
                                      </p:cBhvr>
                                    </p:animRo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2000"/>
                                  </p:stCondLst>
                                  <p:childTnLst>
                                    <p:set>
                                      <p:cBhvr>
                                        <p:cTn id="49" dur="1" fill="hold">
                                          <p:stCondLst>
                                            <p:cond delay="0"/>
                                          </p:stCondLst>
                                        </p:cTn>
                                        <p:tgtEl>
                                          <p:spTgt spid="10">
                                            <p:txEl>
                                              <p:pRg st="0" end="0"/>
                                            </p:txEl>
                                          </p:spTgt>
                                        </p:tgtEl>
                                        <p:attrNameLst>
                                          <p:attrName>style.visibility</p:attrName>
                                        </p:attrNameLst>
                                      </p:cBhvr>
                                      <p:to>
                                        <p:strVal val="visible"/>
                                      </p:to>
                                    </p:set>
                                    <p:animEffect transition="in" filter="circle(in)">
                                      <p:cBhvr>
                                        <p:cTn id="50" dur="10000"/>
                                        <p:tgtEl>
                                          <p:spTgt spid="10">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additive="base">
                                        <p:cTn id="55" dur="10000" fill="hold"/>
                                        <p:tgtEl>
                                          <p:spTgt spid="7"/>
                                        </p:tgtEl>
                                        <p:attrNameLst>
                                          <p:attrName>ppt_x</p:attrName>
                                        </p:attrNameLst>
                                      </p:cBhvr>
                                      <p:tavLst>
                                        <p:tav tm="0">
                                          <p:val>
                                            <p:strVal val="1+#ppt_w/2"/>
                                          </p:val>
                                        </p:tav>
                                        <p:tav tm="100000">
                                          <p:val>
                                            <p:strVal val="#ppt_x"/>
                                          </p:val>
                                        </p:tav>
                                      </p:tavLst>
                                    </p:anim>
                                    <p:anim calcmode="lin" valueType="num">
                                      <p:cBhvr additive="base">
                                        <p:cTn id="5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4" grpId="1" build="allAtOnce"/>
      <p:bldP spid="3" grpId="0"/>
      <p:bldP spid="7" grpId="0"/>
      <p:bldP spid="9" grpId="0" build="p"/>
      <p:bldP spid="10"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5616"/>
            <a:ext cx="12192000" cy="5909310"/>
          </a:xfrm>
          <a:prstGeom prst="rect">
            <a:avLst/>
          </a:prstGeom>
          <a:ln w="12700">
            <a:noFill/>
          </a:ln>
        </p:spPr>
        <p:txBody>
          <a:bodyPr wrap="square">
            <a:spAutoFit/>
          </a:bodyPr>
          <a:lstStyle/>
          <a:p>
            <a:pPr algn="ctr"/>
            <a:r>
              <a:rPr lang="es-ES" sz="4600" i="1" baseline="30000" dirty="0">
                <a:ln w="3175">
                  <a:solidFill>
                    <a:schemeClr val="tx1"/>
                  </a:solidFill>
                </a:ln>
                <a:solidFill>
                  <a:srgbClr val="00B050"/>
                </a:solidFill>
                <a:latin typeface="Bell MT" panose="02020503060305020303" pitchFamily="18" charset="0"/>
              </a:rPr>
              <a:t>16</a:t>
            </a:r>
            <a:r>
              <a:rPr lang="es-ES" sz="4200" b="1" i="1" dirty="0">
                <a:ln w="3175">
                  <a:solidFill>
                    <a:schemeClr val="tx1"/>
                  </a:solidFill>
                </a:ln>
                <a:solidFill>
                  <a:srgbClr val="00B050"/>
                </a:solidFill>
                <a:latin typeface="Bell MT" panose="02020503060305020303" pitchFamily="18" charset="0"/>
              </a:rPr>
              <a:t>.- a diferencia de Bergson, La monadología autoriza a Tarde a no distinguir la memoria del </a:t>
            </a:r>
            <a:r>
              <a:rPr lang="es-ES" sz="4200" b="1" i="1" dirty="0" smtClean="0">
                <a:ln w="3175">
                  <a:solidFill>
                    <a:schemeClr val="tx1"/>
                  </a:solidFill>
                </a:ln>
                <a:solidFill>
                  <a:srgbClr val="00B050"/>
                </a:solidFill>
                <a:latin typeface="Bell MT" panose="02020503060305020303" pitchFamily="18" charset="0"/>
              </a:rPr>
              <a:t>cerebro.</a:t>
            </a:r>
          </a:p>
          <a:p>
            <a:pPr algn="ctr"/>
            <a:r>
              <a:rPr lang="es-ES" sz="4200" b="1" i="1" dirty="0" smtClean="0">
                <a:ln w="3175">
                  <a:solidFill>
                    <a:schemeClr val="tx1"/>
                  </a:solidFill>
                </a:ln>
                <a:solidFill>
                  <a:srgbClr val="00B050"/>
                </a:solidFill>
                <a:latin typeface="Bell MT" panose="02020503060305020303" pitchFamily="18" charset="0"/>
              </a:rPr>
              <a:t>Las </a:t>
            </a:r>
            <a:r>
              <a:rPr lang="es-ES" sz="4200" b="1" i="1" dirty="0">
                <a:ln w="3175">
                  <a:solidFill>
                    <a:schemeClr val="tx1"/>
                  </a:solidFill>
                </a:ln>
                <a:solidFill>
                  <a:srgbClr val="00B050"/>
                </a:solidFill>
                <a:latin typeface="Bell MT" panose="02020503060305020303" pitchFamily="18" charset="0"/>
              </a:rPr>
              <a:t>dos memorias se alojan en el cuerpo (los recuerdos en el sistema nervioso y el hábito en los músculos)  no porque la memoria sea, a la manera de los materialistas, un epifenómeno del organismo, sino porque el cuerpo es una asociación de mónadas, a la vez psíquicas y </a:t>
            </a:r>
            <a:r>
              <a:rPr lang="es-ES" sz="4200" b="1" i="1" dirty="0" smtClean="0">
                <a:ln w="3175">
                  <a:solidFill>
                    <a:schemeClr val="tx1"/>
                  </a:solidFill>
                </a:ln>
                <a:solidFill>
                  <a:srgbClr val="00B050"/>
                </a:solidFill>
                <a:latin typeface="Bell MT" panose="02020503060305020303" pitchFamily="18" charset="0"/>
              </a:rPr>
              <a:t>espirituales.</a:t>
            </a:r>
            <a:endParaRPr lang="es-ES" sz="4200" b="1" dirty="0">
              <a:ln w="3175">
                <a:solidFill>
                  <a:schemeClr val="tx1"/>
                </a:solidFill>
              </a:ln>
              <a:solidFill>
                <a:srgbClr val="00B050"/>
              </a:solidFill>
              <a:latin typeface="Bell MT" panose="02020503060305020303" pitchFamily="18" charset="0"/>
            </a:endParaRP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4.1.</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36</a:t>
            </a:fld>
            <a:endParaRPr lang="en-US" dirty="0"/>
          </a:p>
        </p:txBody>
      </p:sp>
      <p:sp>
        <p:nvSpPr>
          <p:cNvPr id="7" name="Rectángulo 6"/>
          <p:cNvSpPr/>
          <p:nvPr/>
        </p:nvSpPr>
        <p:spPr>
          <a:xfrm>
            <a:off x="0" y="6518757"/>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348852165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10000" fill="hold"/>
                                        <p:tgtEl>
                                          <p:spTgt spid="7"/>
                                        </p:tgtEl>
                                        <p:attrNameLst>
                                          <p:attrName>ppt_x</p:attrName>
                                        </p:attrNameLst>
                                      </p:cBhvr>
                                      <p:tavLst>
                                        <p:tav tm="0">
                                          <p:val>
                                            <p:strVal val="1+#ppt_w/2"/>
                                          </p:val>
                                        </p:tav>
                                        <p:tav tm="100000">
                                          <p:val>
                                            <p:strVal val="#ppt_x"/>
                                          </p:val>
                                        </p:tav>
                                      </p:tavLst>
                                    </p:anim>
                                    <p:anim calcmode="lin" valueType="num">
                                      <p:cBhvr additive="base">
                                        <p:cTn id="2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687689"/>
            <a:ext cx="12192000" cy="5678478"/>
          </a:xfrm>
          <a:prstGeom prst="rect">
            <a:avLst/>
          </a:prstGeom>
          <a:ln w="12700">
            <a:noFill/>
          </a:ln>
        </p:spPr>
        <p:txBody>
          <a:bodyPr wrap="square">
            <a:spAutoFit/>
          </a:bodyPr>
          <a:lstStyle/>
          <a:p>
            <a:pPr algn="ctr"/>
            <a:r>
              <a:rPr lang="es-ES" sz="3200" b="1" i="1" dirty="0" smtClean="0">
                <a:ln w="12700">
                  <a:solidFill>
                    <a:schemeClr val="tx1"/>
                  </a:solidFill>
                </a:ln>
                <a:solidFill>
                  <a:srgbClr val="0070C0"/>
                </a:solidFill>
                <a:effectLst>
                  <a:outerShdw blurRad="38100" dist="38100" dir="2700000" algn="tl">
                    <a:srgbClr val="000000">
                      <a:alpha val="43137"/>
                    </a:srgbClr>
                  </a:outerShdw>
                </a:effectLst>
              </a:rPr>
              <a:t>Las </a:t>
            </a:r>
            <a:r>
              <a:rPr lang="es-ES" sz="3200" b="1" i="1" dirty="0">
                <a:ln w="12700">
                  <a:solidFill>
                    <a:schemeClr val="tx1"/>
                  </a:solidFill>
                </a:ln>
                <a:solidFill>
                  <a:srgbClr val="0070C0"/>
                </a:solidFill>
                <a:effectLst>
                  <a:outerShdw blurRad="38100" dist="38100" dir="2700000" algn="tl">
                    <a:srgbClr val="000000">
                      <a:alpha val="43137"/>
                    </a:srgbClr>
                  </a:outerShdw>
                </a:effectLst>
              </a:rPr>
              <a:t>células o </a:t>
            </a:r>
            <a:r>
              <a:rPr lang="es-ES" sz="3200" b="1" i="1" cap="all" dirty="0">
                <a:ln w="12700">
                  <a:solidFill>
                    <a:schemeClr val="tx1"/>
                  </a:solidFill>
                </a:ln>
                <a:solidFill>
                  <a:srgbClr val="0070C0"/>
                </a:solidFill>
                <a:effectLst>
                  <a:outerShdw blurRad="38100" dist="38100" dir="2700000" algn="tl">
                    <a:srgbClr val="000000">
                      <a:alpha val="43137"/>
                    </a:srgbClr>
                  </a:outerShdw>
                </a:effectLst>
              </a:rPr>
              <a:t>mónadas </a:t>
            </a:r>
            <a:r>
              <a:rPr lang="es-ES" sz="3200" b="1" i="1" cap="all" dirty="0" err="1">
                <a:ln w="12700">
                  <a:solidFill>
                    <a:schemeClr val="tx1"/>
                  </a:solidFill>
                </a:ln>
                <a:solidFill>
                  <a:srgbClr val="0070C0"/>
                </a:solidFill>
                <a:effectLst>
                  <a:outerShdw blurRad="38100" dist="38100" dir="2700000" algn="tl">
                    <a:srgbClr val="000000">
                      <a:alpha val="43137"/>
                    </a:srgbClr>
                  </a:outerShdw>
                </a:effectLst>
              </a:rPr>
              <a:t>tardeanas</a:t>
            </a:r>
            <a:r>
              <a:rPr lang="es-ES" sz="3200" b="1" i="1" cap="all" dirty="0">
                <a:ln w="12700">
                  <a:solidFill>
                    <a:schemeClr val="tx1"/>
                  </a:solidFill>
                </a:ln>
                <a:solidFill>
                  <a:srgbClr val="0070C0"/>
                </a:solidFill>
                <a:effectLst>
                  <a:outerShdw blurRad="38100" dist="38100" dir="2700000" algn="tl">
                    <a:srgbClr val="000000">
                      <a:alpha val="43137"/>
                    </a:srgbClr>
                  </a:outerShdw>
                </a:effectLst>
              </a:rPr>
              <a:t> </a:t>
            </a:r>
            <a:r>
              <a:rPr lang="es-ES" sz="3200" dirty="0">
                <a:ln w="12700">
                  <a:solidFill>
                    <a:schemeClr val="tx1"/>
                  </a:solidFill>
                </a:ln>
                <a:solidFill>
                  <a:srgbClr val="0070C0"/>
                </a:solidFill>
              </a:rPr>
              <a:t>tienen dos características extraordinarias respecto de las mónadas </a:t>
            </a:r>
            <a:r>
              <a:rPr lang="es-ES" sz="3200" dirty="0" err="1" smtClean="0">
                <a:ln w="12700">
                  <a:solidFill>
                    <a:schemeClr val="tx1"/>
                  </a:solidFill>
                </a:ln>
                <a:solidFill>
                  <a:srgbClr val="0070C0"/>
                </a:solidFill>
              </a:rPr>
              <a:t>leibnizianas</a:t>
            </a:r>
            <a:r>
              <a:rPr lang="es-ES" sz="3200" dirty="0" smtClean="0">
                <a:ln w="12700">
                  <a:solidFill>
                    <a:schemeClr val="tx1"/>
                  </a:solidFill>
                </a:ln>
                <a:solidFill>
                  <a:srgbClr val="0070C0"/>
                </a:solidFill>
              </a:rPr>
              <a:t>:</a:t>
            </a:r>
          </a:p>
          <a:p>
            <a:pPr algn="ct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Las </a:t>
            </a:r>
            <a:r>
              <a:rPr lang="es-ES" sz="3400" b="1" i="1" dirty="0" smtClean="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MÓNADAS TARDEANAS </a:t>
            </a:r>
            <a:r>
              <a:rPr lang="es-ES" sz="34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son </a:t>
            </a:r>
            <a:r>
              <a:rPr lang="es-ES" sz="34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todas diferentes unas de las otras (diferencia de naturaleza y no sólo de grado, “cuantas mónadas como sustancias diferentes. Nótese bien esto: diferentes”) y no están cerradas sobre sí mismas sino </a:t>
            </a:r>
            <a:r>
              <a:rPr lang="es-ES" sz="34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abiertas.</a:t>
            </a:r>
          </a:p>
          <a:p>
            <a:pPr algn="ctr"/>
            <a:r>
              <a:rPr lang="es-ES" sz="3200" dirty="0" smtClean="0">
                <a:ln w="12700">
                  <a:solidFill>
                    <a:schemeClr val="tx1"/>
                  </a:solidFill>
                </a:ln>
                <a:solidFill>
                  <a:srgbClr val="0070C0"/>
                </a:solidFill>
              </a:rPr>
              <a:t>A </a:t>
            </a:r>
            <a:r>
              <a:rPr lang="es-ES" sz="3200" dirty="0">
                <a:ln w="12700">
                  <a:solidFill>
                    <a:schemeClr val="tx1"/>
                  </a:solidFill>
                </a:ln>
                <a:solidFill>
                  <a:srgbClr val="0070C0"/>
                </a:solidFill>
              </a:rPr>
              <a:t>diferencia de las mónadas </a:t>
            </a:r>
            <a:r>
              <a:rPr lang="es-ES" sz="3200" dirty="0" err="1">
                <a:ln w="12700">
                  <a:solidFill>
                    <a:schemeClr val="tx1"/>
                  </a:solidFill>
                </a:ln>
                <a:solidFill>
                  <a:srgbClr val="0070C0"/>
                </a:solidFill>
              </a:rPr>
              <a:t>leibnizianas</a:t>
            </a:r>
            <a:r>
              <a:rPr lang="es-ES" sz="3200" dirty="0">
                <a:ln w="12700">
                  <a:solidFill>
                    <a:schemeClr val="tx1"/>
                  </a:solidFill>
                </a:ln>
                <a:solidFill>
                  <a:srgbClr val="0070C0"/>
                </a:solidFill>
              </a:rPr>
              <a:t>, </a:t>
            </a:r>
            <a:r>
              <a:rPr lang="es-ES" sz="3200" dirty="0" smtClean="0">
                <a:ln w="12700">
                  <a:solidFill>
                    <a:schemeClr val="tx1"/>
                  </a:solidFill>
                </a:ln>
                <a:solidFill>
                  <a:srgbClr val="0070C0"/>
                </a:solidFill>
              </a:rPr>
              <a:t>ellas, </a:t>
            </a:r>
            <a:r>
              <a:rPr lang="es-ES" sz="3200" dirty="0">
                <a:ln w="12700">
                  <a:solidFill>
                    <a:schemeClr val="tx1"/>
                  </a:solidFill>
                </a:ln>
                <a:solidFill>
                  <a:srgbClr val="0070C0"/>
                </a:solidFill>
              </a:rPr>
              <a:t>las mónadas </a:t>
            </a:r>
            <a:r>
              <a:rPr lang="es-ES" sz="3200" dirty="0" err="1" smtClean="0">
                <a:ln w="12700">
                  <a:solidFill>
                    <a:schemeClr val="tx1"/>
                  </a:solidFill>
                </a:ln>
                <a:solidFill>
                  <a:srgbClr val="0070C0"/>
                </a:solidFill>
              </a:rPr>
              <a:t>tardeanas</a:t>
            </a:r>
            <a:r>
              <a:rPr lang="es-ES" sz="3200" dirty="0" smtClean="0">
                <a:ln w="12700">
                  <a:solidFill>
                    <a:schemeClr val="tx1"/>
                  </a:solidFill>
                </a:ln>
                <a:solidFill>
                  <a:srgbClr val="0070C0"/>
                </a:solidFill>
              </a:rPr>
              <a:t>, se comunican </a:t>
            </a:r>
            <a:r>
              <a:rPr lang="es-ES" sz="3200" dirty="0">
                <a:ln w="12700">
                  <a:solidFill>
                    <a:schemeClr val="tx1"/>
                  </a:solidFill>
                </a:ln>
                <a:solidFill>
                  <a:srgbClr val="0070C0"/>
                </a:solidFill>
              </a:rPr>
              <a:t>entre sí y esta comunicación constituye una corriente o flujo de deseos y de creencias</a:t>
            </a:r>
            <a:r>
              <a:rPr lang="es-ES" sz="3300" dirty="0">
                <a:ln w="12700">
                  <a:solidFill>
                    <a:schemeClr val="tx1"/>
                  </a:solidFill>
                </a:ln>
                <a:solidFill>
                  <a:srgbClr val="0070C0"/>
                </a:solidFill>
              </a:rPr>
              <a:t>.</a:t>
            </a: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a:t>
            </a:r>
            <a:r>
              <a:rPr lang="es-ES" sz="2000" dirty="0" smtClean="0">
                <a:latin typeface="Tw Cen MT Condensed" panose="020B0606020104020203" pitchFamily="34" charset="0"/>
              </a:rPr>
              <a:t>Tarde. </a:t>
            </a:r>
            <a:r>
              <a:rPr lang="es-ES" sz="2000" dirty="0">
                <a:latin typeface="Tw Cen MT Condensed" panose="020B0606020104020203" pitchFamily="34" charset="0"/>
              </a:rPr>
              <a:t>Maurizio </a:t>
            </a:r>
            <a:r>
              <a:rPr lang="es-ES" sz="2000" dirty="0" smtClean="0">
                <a:latin typeface="Tw Cen MT Condensed" panose="020B0606020104020203" pitchFamily="34" charset="0"/>
              </a:rPr>
              <a:t>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4.2.</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37</a:t>
            </a:fld>
            <a:endParaRPr lang="en-US" dirty="0"/>
          </a:p>
        </p:txBody>
      </p:sp>
      <p:sp>
        <p:nvSpPr>
          <p:cNvPr id="7" name="Rectángulo 6"/>
          <p:cNvSpPr/>
          <p:nvPr/>
        </p:nvSpPr>
        <p:spPr>
          <a:xfrm>
            <a:off x="0" y="6518757"/>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314343139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circle(in)">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10000" fill="hold"/>
                                        <p:tgtEl>
                                          <p:spTgt spid="7"/>
                                        </p:tgtEl>
                                        <p:attrNameLst>
                                          <p:attrName>ppt_x</p:attrName>
                                        </p:attrNameLst>
                                      </p:cBhvr>
                                      <p:tavLst>
                                        <p:tav tm="0">
                                          <p:val>
                                            <p:strVal val="1+#ppt_w/2"/>
                                          </p:val>
                                        </p:tav>
                                        <p:tav tm="100000">
                                          <p:val>
                                            <p:strVal val="#ppt_x"/>
                                          </p:val>
                                        </p:tav>
                                      </p:tavLst>
                                    </p:anim>
                                    <p:anim calcmode="lin" valueType="num">
                                      <p:cBhvr additive="base">
                                        <p:cTn id="28"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29613"/>
            <a:ext cx="12192000" cy="3493264"/>
          </a:xfrm>
          <a:prstGeom prst="rect">
            <a:avLst/>
          </a:prstGeom>
          <a:ln w="12700">
            <a:noFill/>
          </a:ln>
        </p:spPr>
        <p:txBody>
          <a:bodyPr wrap="square">
            <a:spAutoFit/>
          </a:bodyPr>
          <a:lstStyle/>
          <a:p>
            <a:pPr algn="ctr"/>
            <a:r>
              <a:rPr lang="es-ES" sz="3200" b="1" dirty="0">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monadología </a:t>
            </a:r>
            <a:r>
              <a:rPr lang="es-ES" sz="3200" b="1" dirty="0" err="1">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tardeana</a:t>
            </a:r>
            <a:r>
              <a:rPr lang="es-ES" sz="3200" b="1" dirty="0">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3200" dirty="0">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describe una modalidad de acción y una vida subjetiva e impersonal de los afectos, que, en términos contemporáneos, podemos llamar molecular o </a:t>
            </a:r>
            <a:r>
              <a:rPr lang="es-ES" sz="3200" dirty="0" err="1">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preindividual</a:t>
            </a:r>
            <a:r>
              <a:rPr lang="es-ES" sz="3200" dirty="0">
                <a:ln w="1905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3100" dirty="0" smtClean="0">
                <a:ln w="12700">
                  <a:solidFill>
                    <a:schemeClr val="tx1"/>
                  </a:solidFill>
                </a:ln>
                <a:solidFill>
                  <a:srgbClr val="0070C0"/>
                </a:solidFill>
              </a:rPr>
              <a:t>Así, </a:t>
            </a:r>
            <a:r>
              <a:rPr lang="es-ES" sz="3100" dirty="0">
                <a:ln w="12700">
                  <a:solidFill>
                    <a:schemeClr val="tx1"/>
                  </a:solidFill>
                </a:ln>
                <a:solidFill>
                  <a:srgbClr val="0070C0"/>
                </a:solidFill>
              </a:rPr>
              <a:t>Tarde puede pensar sobre la base de la monadología, la reciprocidad de la memoria individual y de la memoria colectiva, pues las dos son </a:t>
            </a:r>
            <a:r>
              <a:rPr lang="es-ES" sz="3100" dirty="0" smtClean="0">
                <a:ln w="12700">
                  <a:solidFill>
                    <a:schemeClr val="tx1"/>
                  </a:solidFill>
                </a:ln>
                <a:solidFill>
                  <a:srgbClr val="0070C0"/>
                </a:solidFill>
              </a:rPr>
              <a:t>sociedades.</a:t>
            </a: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a:t>
            </a:r>
            <a:r>
              <a:rPr lang="es-ES" sz="2000" dirty="0" smtClean="0">
                <a:latin typeface="Tw Cen MT Condensed" panose="020B0606020104020203" pitchFamily="34" charset="0"/>
              </a:rPr>
              <a:t>Tarde. </a:t>
            </a:r>
            <a:r>
              <a:rPr lang="es-ES" sz="2000" dirty="0">
                <a:latin typeface="Tw Cen MT Condensed" panose="020B0606020104020203" pitchFamily="34" charset="0"/>
              </a:rPr>
              <a:t>Maurizio </a:t>
            </a:r>
            <a:r>
              <a:rPr lang="es-ES" sz="2000" dirty="0" smtClean="0">
                <a:latin typeface="Tw Cen MT Condensed" panose="020B0606020104020203" pitchFamily="34" charset="0"/>
              </a:rPr>
              <a:t>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5.</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38</a:t>
            </a:fld>
            <a:endParaRPr lang="en-US" dirty="0"/>
          </a:p>
        </p:txBody>
      </p:sp>
      <p:sp>
        <p:nvSpPr>
          <p:cNvPr id="7" name="Rectángulo 6"/>
          <p:cNvSpPr/>
          <p:nvPr/>
        </p:nvSpPr>
        <p:spPr>
          <a:xfrm>
            <a:off x="0" y="6518757"/>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5" name="Rectángulo 4"/>
          <p:cNvSpPr/>
          <p:nvPr/>
        </p:nvSpPr>
        <p:spPr>
          <a:xfrm>
            <a:off x="0" y="4222877"/>
            <a:ext cx="12192000" cy="2000548"/>
          </a:xfrm>
          <a:prstGeom prst="rect">
            <a:avLst/>
          </a:prstGeom>
        </p:spPr>
        <p:txBody>
          <a:bodyPr wrap="square">
            <a:spAutoFit/>
          </a:bodyPr>
          <a:lstStyle/>
          <a:p>
            <a:pPr algn="ctr"/>
            <a:r>
              <a:rPr lang="es-ES" sz="3100" dirty="0">
                <a:ln w="19050">
                  <a:solidFill>
                    <a:sysClr val="windowText" lastClr="000000"/>
                  </a:solidFill>
                </a:ln>
                <a:solidFill>
                  <a:srgbClr val="C00000"/>
                </a:solidFill>
                <a:effectLst>
                  <a:glow rad="63500">
                    <a:schemeClr val="accent2">
                      <a:satMod val="175000"/>
                      <a:alpha val="40000"/>
                    </a:schemeClr>
                  </a:glow>
                </a:effectLst>
                <a:latin typeface="Rockwell" panose="02060603020205020403" pitchFamily="18" charset="0"/>
              </a:rPr>
              <a:t>Las</a:t>
            </a:r>
            <a:r>
              <a:rPr lang="es-ES" sz="3100" dirty="0">
                <a:ln w="19050">
                  <a:solidFill>
                    <a:sysClr val="windowText" lastClr="000000"/>
                  </a:solidFill>
                </a:ln>
                <a:solidFill>
                  <a:srgbClr val="0070C0"/>
                </a:solidFill>
              </a:rPr>
              <a:t> </a:t>
            </a:r>
            <a:r>
              <a:rPr lang="es-ES" sz="3100" b="1" dirty="0">
                <a:ln w="19050">
                  <a:solidFill>
                    <a:sysClr val="windowText" lastClr="000000"/>
                  </a:solidFill>
                </a:ln>
                <a:solidFill>
                  <a:srgbClr val="C00000"/>
                </a:solidFill>
                <a:effectLst>
                  <a:glow rad="63500">
                    <a:schemeClr val="accent2">
                      <a:satMod val="175000"/>
                      <a:alpha val="40000"/>
                    </a:schemeClr>
                  </a:glow>
                </a:effectLst>
                <a:latin typeface="Rockwell" panose="02060603020205020403" pitchFamily="18" charset="0"/>
              </a:rPr>
              <a:t>células o mónadas </a:t>
            </a:r>
            <a:r>
              <a:rPr lang="es-ES" sz="3100" dirty="0">
                <a:ln w="19050">
                  <a:solidFill>
                    <a:sysClr val="windowText" lastClr="000000"/>
                  </a:solidFill>
                </a:ln>
                <a:solidFill>
                  <a:srgbClr val="C00000"/>
                </a:solidFill>
                <a:effectLst>
                  <a:glow rad="63500">
                    <a:schemeClr val="accent2">
                      <a:satMod val="175000"/>
                      <a:alpha val="40000"/>
                    </a:schemeClr>
                  </a:glow>
                </a:effectLst>
                <a:latin typeface="Rockwell" panose="02060603020205020403" pitchFamily="18" charset="0"/>
              </a:rPr>
              <a:t>del cerebro, según la lógica del tener que las anima, </a:t>
            </a:r>
            <a:r>
              <a:rPr lang="es-ES" sz="3100" b="1" dirty="0">
                <a:ln w="19050">
                  <a:solidFill>
                    <a:sysClr val="windowText" lastClr="000000"/>
                  </a:solidFill>
                </a:ln>
                <a:solidFill>
                  <a:srgbClr val="C00000"/>
                </a:solidFill>
                <a:effectLst>
                  <a:glow rad="63500">
                    <a:schemeClr val="accent2">
                      <a:satMod val="175000"/>
                      <a:alpha val="40000"/>
                    </a:schemeClr>
                  </a:glow>
                </a:effectLst>
                <a:latin typeface="Rockwell" panose="02060603020205020403" pitchFamily="18" charset="0"/>
              </a:rPr>
              <a:t>buscan todas </a:t>
            </a:r>
            <a:r>
              <a:rPr lang="es-ES" sz="3100" b="1" dirty="0">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t>
            </a:r>
            <a:r>
              <a:rPr lang="es-ES" sz="3100" b="1" dirty="0" err="1">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interasfixiarse</a:t>
            </a:r>
            <a:r>
              <a:rPr lang="es-ES" sz="3100" b="1" dirty="0">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 </a:t>
            </a:r>
            <a:r>
              <a:rPr lang="es-ES" sz="3100" b="1" dirty="0" err="1">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enterconquistarse</a:t>
            </a:r>
            <a:r>
              <a:rPr lang="es-ES" sz="3100" b="1" dirty="0">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 o más bien </a:t>
            </a:r>
            <a:r>
              <a:rPr lang="es-ES" sz="3100" b="1" dirty="0" err="1">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enterpersuadirse</a:t>
            </a:r>
            <a:r>
              <a:rPr lang="es-ES" sz="3100" b="1" dirty="0">
                <a:ln w="19050">
                  <a:solidFill>
                    <a:sysClr val="windowText" lastClr="000000"/>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 propagándose extremadamente rápido de elemento en elemento.</a:t>
            </a:r>
          </a:p>
        </p:txBody>
      </p:sp>
    </p:spTree>
    <p:extLst>
      <p:ext uri="{BB962C8B-B14F-4D97-AF65-F5344CB8AC3E}">
        <p14:creationId xmlns:p14="http://schemas.microsoft.com/office/powerpoint/2010/main" val="231167779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2000"/>
                                  </p:stCondLst>
                                  <p:iterate type="lt">
                                    <p:tmPct val="0"/>
                                  </p:iterate>
                                  <p:childTnLst>
                                    <p:set>
                                      <p:cBhvr>
                                        <p:cTn id="21" dur="1" fill="hold">
                                          <p:stCondLst>
                                            <p:cond delay="0"/>
                                          </p:stCondLst>
                                        </p:cTn>
                                        <p:tgtEl>
                                          <p:spTgt spid="5"/>
                                        </p:tgtEl>
                                        <p:attrNameLst>
                                          <p:attrName>style.visibility</p:attrName>
                                        </p:attrNameLst>
                                      </p:cBhvr>
                                      <p:to>
                                        <p:strVal val="visible"/>
                                      </p:to>
                                    </p:set>
                                    <p:animEffect transition="in" filter="randombar(horizontal)">
                                      <p:cBhvr>
                                        <p:cTn id="22" dur="15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4" presetClass="emph" presetSubtype="0" fill="remove" grpId="1" nodeType="clickEffect">
                                  <p:stCondLst>
                                    <p:cond delay="0"/>
                                  </p:stCondLst>
                                  <p:iterate type="lt">
                                    <p:tmPct val="10000"/>
                                  </p:iterate>
                                  <p:childTnLst>
                                    <p:animMotion origin="layout" path="M 0.0 0.0 L 0.0 -0.07213" pathEditMode="relative" ptsTypes="">
                                      <p:cBhvr>
                                        <p:cTn id="26" dur="1000" accel="50000" decel="50000" autoRev="1" fill="hold">
                                          <p:stCondLst>
                                            <p:cond delay="0"/>
                                          </p:stCondLst>
                                        </p:cTn>
                                        <p:tgtEl>
                                          <p:spTgt spid="5"/>
                                        </p:tgtEl>
                                        <p:attrNameLst>
                                          <p:attrName>ppt_x</p:attrName>
                                          <p:attrName>ppt_y</p:attrName>
                                        </p:attrNameLst>
                                      </p:cBhvr>
                                    </p:animMotion>
                                    <p:animRot by="1500000">
                                      <p:cBhvr>
                                        <p:cTn id="27" dur="500" fill="hold">
                                          <p:stCondLst>
                                            <p:cond delay="0"/>
                                          </p:stCondLst>
                                        </p:cTn>
                                        <p:tgtEl>
                                          <p:spTgt spid="5"/>
                                        </p:tgtEl>
                                        <p:attrNameLst>
                                          <p:attrName>r</p:attrName>
                                        </p:attrNameLst>
                                      </p:cBhvr>
                                    </p:animRot>
                                    <p:animRot by="-1500000">
                                      <p:cBhvr>
                                        <p:cTn id="28" dur="500" fill="hold">
                                          <p:stCondLst>
                                            <p:cond delay="500"/>
                                          </p:stCondLst>
                                        </p:cTn>
                                        <p:tgtEl>
                                          <p:spTgt spid="5"/>
                                        </p:tgtEl>
                                        <p:attrNameLst>
                                          <p:attrName>r</p:attrName>
                                        </p:attrNameLst>
                                      </p:cBhvr>
                                    </p:animRot>
                                    <p:animRot by="-1500000">
                                      <p:cBhvr>
                                        <p:cTn id="29" dur="500" fill="hold">
                                          <p:stCondLst>
                                            <p:cond delay="1000"/>
                                          </p:stCondLst>
                                        </p:cTn>
                                        <p:tgtEl>
                                          <p:spTgt spid="5"/>
                                        </p:tgtEl>
                                        <p:attrNameLst>
                                          <p:attrName>r</p:attrName>
                                        </p:attrNameLst>
                                      </p:cBhvr>
                                    </p:animRot>
                                    <p:animRot by="1500000">
                                      <p:cBhvr>
                                        <p:cTn id="30" dur="500" fill="hold">
                                          <p:stCondLst>
                                            <p:cond delay="1500"/>
                                          </p:stCondLst>
                                        </p:cTn>
                                        <p:tgtEl>
                                          <p:spTgt spid="5"/>
                                        </p:tgtEl>
                                        <p:attrNameLst>
                                          <p:attrName>r</p:attrName>
                                        </p:attrNameLst>
                                      </p:cBhvr>
                                    </p:animRo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3" grpId="0"/>
      <p:bldP spid="7" grpId="0"/>
      <p:bldP spid="5" grpId="0"/>
      <p:bldP spid="5" grpId="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8666"/>
            <a:ext cx="12192000" cy="5601533"/>
          </a:xfrm>
          <a:prstGeom prst="rect">
            <a:avLst/>
          </a:prstGeom>
          <a:ln w="12700">
            <a:noFill/>
          </a:ln>
        </p:spPr>
        <p:txBody>
          <a:bodyPr wrap="square">
            <a:spAutoFit/>
          </a:bodyPr>
          <a:lstStyle/>
          <a:p>
            <a:pPr algn="ctr"/>
            <a:r>
              <a:rPr lang="es-ES" sz="3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“Incesantemente, en medio de ésta turba, eclosiona de esta lucha, un grupo más o menos estrecho de impresiones más o menos triunfantes, es decir, conscientes, y, en ese grupo, se desarrolla siempre, con una nitidez variable, una de ellas, a veces visual, otras auditiva, táctil, muscular, imaginativa, punto saliente del yo en perpetua agitación”. </a:t>
            </a:r>
            <a:r>
              <a:rPr lang="es-ES" sz="2400" dirty="0">
                <a:ln w="6350">
                  <a:solidFill>
                    <a:srgbClr val="FF0000"/>
                  </a:solidFill>
                </a:ln>
                <a:latin typeface="Tempus Sans ITC" panose="04020404030D07020202" pitchFamily="82" charset="0"/>
              </a:rPr>
              <a:t>La</a:t>
            </a:r>
            <a:r>
              <a:rPr lang="es-ES" sz="3200" dirty="0">
                <a:ln w="6350">
                  <a:solidFill>
                    <a:srgbClr val="FF0000"/>
                  </a:solidFill>
                </a:ln>
                <a:latin typeface="Tempus Sans ITC" panose="04020404030D07020202" pitchFamily="82" charset="0"/>
              </a:rPr>
              <a:t> </a:t>
            </a:r>
            <a:r>
              <a:rPr lang="es-ES" sz="2400" dirty="0">
                <a:ln w="6350">
                  <a:solidFill>
                    <a:srgbClr val="FF0000"/>
                  </a:solidFill>
                </a:ln>
                <a:latin typeface="Tempus Sans ITC" panose="04020404030D07020202" pitchFamily="82" charset="0"/>
              </a:rPr>
              <a:t>Lógica Social, G. Tarde.</a:t>
            </a:r>
          </a:p>
          <a:p>
            <a:pPr algn="ctr"/>
            <a:r>
              <a:rPr lang="es-ES" sz="3200" dirty="0" smtClean="0">
                <a:ln w="12700">
                  <a:solidFill>
                    <a:schemeClr val="tx1"/>
                  </a:solidFill>
                </a:ln>
                <a:solidFill>
                  <a:srgbClr val="0070C0"/>
                </a:solidFill>
              </a:rPr>
              <a:t>Una </a:t>
            </a:r>
            <a:r>
              <a:rPr lang="es-ES" sz="3200" dirty="0">
                <a:ln w="12700">
                  <a:solidFill>
                    <a:schemeClr val="tx1"/>
                  </a:solidFill>
                </a:ln>
                <a:solidFill>
                  <a:srgbClr val="0070C0"/>
                </a:solidFill>
              </a:rPr>
              <a:t>impresión cualquiera no es, como lo había demostrado Maine de </a:t>
            </a:r>
            <a:r>
              <a:rPr lang="es-ES" sz="3200" dirty="0" err="1" smtClean="0">
                <a:ln w="12700">
                  <a:solidFill>
                    <a:schemeClr val="tx1"/>
                  </a:solidFill>
                </a:ln>
                <a:solidFill>
                  <a:srgbClr val="0070C0"/>
                </a:solidFill>
              </a:rPr>
              <a:t>Biran</a:t>
            </a:r>
            <a:r>
              <a:rPr lang="es-ES" sz="3200" dirty="0" smtClean="0">
                <a:ln w="12700">
                  <a:solidFill>
                    <a:schemeClr val="tx1"/>
                  </a:solidFill>
                </a:ln>
                <a:solidFill>
                  <a:srgbClr val="0070C0"/>
                </a:solidFill>
              </a:rPr>
              <a:t> </a:t>
            </a:r>
            <a:r>
              <a:rPr lang="es-ES" sz="2400" dirty="0">
                <a:ln w="12700">
                  <a:solidFill>
                    <a:schemeClr val="tx1"/>
                  </a:solidFill>
                </a:ln>
                <a:solidFill>
                  <a:srgbClr val="0070C0"/>
                </a:solidFill>
              </a:rPr>
              <a:t>(1766-1824), </a:t>
            </a:r>
            <a:r>
              <a:rPr lang="es-ES" sz="3200" dirty="0">
                <a:ln w="12700">
                  <a:solidFill>
                    <a:schemeClr val="tx1"/>
                  </a:solidFill>
                </a:ln>
                <a:solidFill>
                  <a:srgbClr val="0070C0"/>
                </a:solidFill>
              </a:rPr>
              <a:t>una simple transformación de la excitación exterior, sino una verdadera elaboración nueva en la que interviene la vida inconsciente o impersonal del cerebro (o la memoria).</a:t>
            </a: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6. </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39</a:t>
            </a:fld>
            <a:endParaRPr lang="en-US" dirty="0"/>
          </a:p>
        </p:txBody>
      </p:sp>
      <p:sp>
        <p:nvSpPr>
          <p:cNvPr id="7" name="Rectángulo 6"/>
          <p:cNvSpPr/>
          <p:nvPr/>
        </p:nvSpPr>
        <p:spPr>
          <a:xfrm>
            <a:off x="0" y="6518757"/>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276028307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10000" fill="hold"/>
                                        <p:tgtEl>
                                          <p:spTgt spid="7"/>
                                        </p:tgtEl>
                                        <p:attrNameLst>
                                          <p:attrName>ppt_x</p:attrName>
                                        </p:attrNameLst>
                                      </p:cBhvr>
                                      <p:tavLst>
                                        <p:tav tm="0">
                                          <p:val>
                                            <p:strVal val="1+#ppt_w/2"/>
                                          </p:val>
                                        </p:tav>
                                        <p:tav tm="100000">
                                          <p:val>
                                            <p:strVal val="#ppt_x"/>
                                          </p:val>
                                        </p:tav>
                                      </p:tavLst>
                                    </p:anim>
                                    <p:anim calcmode="lin" valueType="num">
                                      <p:cBhvr additive="base">
                                        <p:cTn id="2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4</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0070C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0070C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4220164"/>
            <a:ext cx="12192000" cy="1384995"/>
          </a:xfrm>
          <a:prstGeom prst="rect">
            <a:avLst/>
          </a:prstGeom>
        </p:spPr>
        <p:txBody>
          <a:bodyPr wrap="square">
            <a:spAutoFit/>
          </a:bodyPr>
          <a:lstStyle/>
          <a:p>
            <a:pPr algn="ctr"/>
            <a:r>
              <a:rPr lang="es-ES" sz="2700" dirty="0">
                <a:ln w="12700">
                  <a:solidFill>
                    <a:schemeClr val="tx1"/>
                  </a:solidFill>
                </a:ln>
                <a:solidFill>
                  <a:srgbClr val="0070C0"/>
                </a:solidFill>
              </a:rPr>
              <a:t>Inmediatamente después de la muerte de Marx se produce una ruptura radical en la manera de concebir la genealogía y la constitución de los valores.</a:t>
            </a:r>
          </a:p>
        </p:txBody>
      </p:sp>
      <p:sp>
        <p:nvSpPr>
          <p:cNvPr id="7" name="Rectángulo 6"/>
          <p:cNvSpPr/>
          <p:nvPr/>
        </p:nvSpPr>
        <p:spPr>
          <a:xfrm>
            <a:off x="-2" y="2086374"/>
            <a:ext cx="12192000" cy="2246769"/>
          </a:xfrm>
          <a:prstGeom prst="rect">
            <a:avLst/>
          </a:prstGeom>
          <a:ln w="12700">
            <a:noFill/>
          </a:ln>
        </p:spPr>
        <p:txBody>
          <a:bodyPr wrap="square">
            <a:spAutoFit/>
          </a:bodyPr>
          <a:lstStyle/>
          <a:p>
            <a:pPr algn="ctr"/>
            <a:r>
              <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Su Psicología económica se inscribe en el interior de un debate que, de </a:t>
            </a:r>
            <a:r>
              <a:rPr lang="es-ES" sz="28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Simmel</a:t>
            </a:r>
            <a:r>
              <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 Saussure, de las nuevas direcciones tomadas por la ciencia (principalmente en física) a la </a:t>
            </a:r>
            <a:r>
              <a:rPr lang="es-ES" sz="28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sociología </a:t>
            </a:r>
            <a:r>
              <a:rPr lang="es-ES" sz="28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Durkheim, de la economía neoclásica a Nietzsche, ha ventilado, para utilizar las palabras de este último, la definición del “valor del valor”.</a:t>
            </a:r>
          </a:p>
        </p:txBody>
      </p:sp>
      <p:sp>
        <p:nvSpPr>
          <p:cNvPr id="9" name="Rectángulo 8"/>
          <p:cNvSpPr/>
          <p:nvPr/>
        </p:nvSpPr>
        <p:spPr>
          <a:xfrm>
            <a:off x="-1" y="5506039"/>
            <a:ext cx="12192002" cy="923330"/>
          </a:xfrm>
          <a:prstGeom prst="rect">
            <a:avLst/>
          </a:prstGeom>
        </p:spPr>
        <p:txBody>
          <a:bodyPr wrap="square">
            <a:spAutoFit/>
          </a:bodyPr>
          <a:lstStyle/>
          <a:p>
            <a:pPr algn="ctr"/>
            <a:r>
              <a:rPr lang="es-ES" sz="2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Me parece que la </a:t>
            </a:r>
            <a:r>
              <a:rPr lang="es-ES" sz="27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filosofía de la diferencia </a:t>
            </a:r>
            <a:r>
              <a:rPr lang="es-ES" sz="2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conserva en ella una clave de lectura de esta ruptura que aún no ha sido completamente aprovechada.</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cs typeface="Segoe UI Light" panose="020B0502040204020203" pitchFamily="34" charset="0"/>
              </a:rPr>
              <a:t>0-Potencias </a:t>
            </a:r>
            <a:r>
              <a:rPr lang="es-ES" sz="2000" dirty="0">
                <a:latin typeface="Tw Cen MT Condensed" panose="020B0606020104020203" pitchFamily="34" charset="0"/>
                <a:cs typeface="Segoe UI Light" panose="020B0502040204020203" pitchFamily="34" charset="0"/>
              </a:rPr>
              <a:t>de la Invención. La Psicología Económica de Gabriel Tarde. Maurizio Lazzarato.</a:t>
            </a:r>
          </a:p>
          <a:p>
            <a:pPr algn="ctr"/>
            <a:r>
              <a:rPr lang="es-ES" sz="2000" dirty="0" smtClean="0">
                <a:latin typeface="Tw Cen MT Condensed" panose="020B0606020104020203" pitchFamily="34" charset="0"/>
                <a:cs typeface="Segoe UI Light" panose="020B0502040204020203" pitchFamily="34" charset="0"/>
              </a:rPr>
              <a:t>Introducción. La </a:t>
            </a:r>
            <a:r>
              <a:rPr lang="es-ES" sz="2000" dirty="0">
                <a:latin typeface="Tw Cen MT Condensed" panose="020B0606020104020203" pitchFamily="34" charset="0"/>
                <a:cs typeface="Segoe UI Light" panose="020B0502040204020203" pitchFamily="34" charset="0"/>
              </a:rPr>
              <a:t>afirmación de la multiplicidad en el fenómeno económico. La teoría general del valor</a:t>
            </a:r>
            <a:r>
              <a:rPr lang="es-ES" sz="2000" dirty="0" smtClean="0">
                <a:latin typeface="Tw Cen MT Condensed" panose="020B0606020104020203" pitchFamily="34" charset="0"/>
                <a:cs typeface="Segoe UI Light" panose="020B0502040204020203" pitchFamily="34" charset="0"/>
              </a:rPr>
              <a:t>. Pág</a:t>
            </a:r>
            <a:r>
              <a:rPr lang="es-ES" sz="2000" dirty="0">
                <a:latin typeface="Tw Cen MT Condensed" panose="020B0606020104020203" pitchFamily="34" charset="0"/>
                <a:cs typeface="Segoe UI Light" panose="020B0502040204020203" pitchFamily="34" charset="0"/>
              </a:rPr>
              <a:t>. 7-8-9</a:t>
            </a:r>
            <a:r>
              <a:rPr lang="es-ES" sz="2000" dirty="0" smtClean="0">
                <a:latin typeface="Tw Cen MT Condensed" panose="020B0606020104020203" pitchFamily="34" charset="0"/>
                <a:cs typeface="Segoe UI Light" panose="020B0502040204020203" pitchFamily="34" charset="0"/>
              </a:rPr>
              <a:t>. Parte 2.</a:t>
            </a:r>
            <a:endParaRPr lang="es-ES" sz="2000" dirty="0">
              <a:latin typeface="Tw Cen MT Condensed" panose="020B0606020104020203" pitchFamily="34" charset="0"/>
            </a:endParaRPr>
          </a:p>
        </p:txBody>
      </p:sp>
      <p:sp>
        <p:nvSpPr>
          <p:cNvPr id="11" name="Rectángulo 10"/>
          <p:cNvSpPr/>
          <p:nvPr/>
        </p:nvSpPr>
        <p:spPr>
          <a:xfrm>
            <a:off x="1" y="678044"/>
            <a:ext cx="12192000" cy="1384995"/>
          </a:xfrm>
          <a:prstGeom prst="rect">
            <a:avLst/>
          </a:prstGeom>
        </p:spPr>
        <p:txBody>
          <a:bodyPr wrap="square">
            <a:spAutoFit/>
          </a:bodyPr>
          <a:lstStyle/>
          <a:p>
            <a:pPr algn="ctr"/>
            <a:r>
              <a:rPr lang="es-ES" sz="2800" dirty="0">
                <a:ln w="12700">
                  <a:solidFill>
                    <a:schemeClr val="tx1"/>
                  </a:solidFill>
                </a:ln>
                <a:solidFill>
                  <a:srgbClr val="0070C0"/>
                </a:solidFill>
              </a:rPr>
              <a:t>Más que a una crítica, la teoría de Tarde remite a la construcción positiva de una teoría general de la creación y de la constitución de los valores de los que depende el valor económico.</a:t>
            </a:r>
          </a:p>
        </p:txBody>
      </p:sp>
    </p:spTree>
    <p:extLst>
      <p:ext uri="{BB962C8B-B14F-4D97-AF65-F5344CB8AC3E}">
        <p14:creationId xmlns:p14="http://schemas.microsoft.com/office/powerpoint/2010/main" val="181323990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anim calcmode="lin" valueType="num">
                                      <p:cBhvr>
                                        <p:cTn id="8" dur="2000" fill="hold"/>
                                        <p:tgtEl>
                                          <p:spTgt spid="10"/>
                                        </p:tgtEl>
                                        <p:attrNameLst>
                                          <p:attrName>ppt_x</p:attrName>
                                        </p:attrNameLst>
                                      </p:cBhvr>
                                      <p:tavLst>
                                        <p:tav tm="0">
                                          <p:val>
                                            <p:strVal val="#ppt_x"/>
                                          </p:val>
                                        </p:tav>
                                        <p:tav tm="100000">
                                          <p:val>
                                            <p:strVal val="#ppt_x"/>
                                          </p:val>
                                        </p:tav>
                                      </p:tavLst>
                                    </p:anim>
                                    <p:anim calcmode="lin" valueType="num">
                                      <p:cBhvr>
                                        <p:cTn id="9" dur="2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100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10000"/>
                                        <p:tgtEl>
                                          <p:spTgt spid="11"/>
                                        </p:tgtEl>
                                      </p:cBhvr>
                                    </p:animEffect>
                                  </p:childTnLst>
                                </p:cTn>
                              </p:par>
                            </p:childTnLst>
                          </p:cTn>
                        </p:par>
                        <p:par>
                          <p:cTn id="15" fill="hold">
                            <p:stCondLst>
                              <p:cond delay="11000"/>
                            </p:stCondLst>
                            <p:childTnLst>
                              <p:par>
                                <p:cTn id="16" presetID="2" presetClass="entr" presetSubtype="4" fill="hold" grpId="0" nodeType="after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100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100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1000"/>
                                  </p:stCondLst>
                                  <p:childTnLst>
                                    <p:set>
                                      <p:cBhvr>
                                        <p:cTn id="28" dur="1" fill="hold">
                                          <p:stCondLst>
                                            <p:cond delay="0"/>
                                          </p:stCondLst>
                                        </p:cTn>
                                        <p:tgtEl>
                                          <p:spTgt spid="9"/>
                                        </p:tgtEl>
                                        <p:attrNameLst>
                                          <p:attrName>style.visibility</p:attrName>
                                        </p:attrNameLst>
                                      </p:cBhvr>
                                      <p:to>
                                        <p:strVal val="visible"/>
                                      </p:to>
                                    </p:set>
                                    <p:animEffect transition="in" filter="wipe(left)">
                                      <p:cBhvr>
                                        <p:cTn id="29" dur="100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10000" fill="hold"/>
                                        <p:tgtEl>
                                          <p:spTgt spid="6"/>
                                        </p:tgtEl>
                                        <p:attrNameLst>
                                          <p:attrName>ppt_x</p:attrName>
                                        </p:attrNameLst>
                                      </p:cBhvr>
                                      <p:tavLst>
                                        <p:tav tm="0">
                                          <p:val>
                                            <p:strVal val="1+#ppt_w/2"/>
                                          </p:val>
                                        </p:tav>
                                        <p:tav tm="100000">
                                          <p:val>
                                            <p:strVal val="#ppt_x"/>
                                          </p:val>
                                        </p:tav>
                                      </p:tavLst>
                                    </p:anim>
                                    <p:anim calcmode="lin" valueType="num">
                                      <p:cBhvr additive="base">
                                        <p:cTn id="3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9" grpId="0"/>
      <p:bldP spid="10" grpId="0"/>
      <p:bldP spid="11"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15616"/>
            <a:ext cx="12192000" cy="5632311"/>
          </a:xfrm>
          <a:prstGeom prst="rect">
            <a:avLst/>
          </a:prstGeom>
          <a:ln w="12700">
            <a:noFill/>
          </a:ln>
        </p:spPr>
        <p:txBody>
          <a:bodyPr wrap="square">
            <a:spAutoFit/>
          </a:bodyPr>
          <a:lstStyle/>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Una percepción o una impresión, cuando se muestra a la consciencia, es ya el producto de una coordinación lógica de los elementos sensacionales y </a:t>
            </a:r>
            <a:r>
              <a:rPr lang="es-ES" sz="30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perceptivos.</a:t>
            </a:r>
          </a:p>
          <a:p>
            <a:pPr algn="ctr"/>
            <a:r>
              <a:rPr lang="es-ES" sz="3000" dirty="0">
                <a:ln w="12700">
                  <a:solidFill>
                    <a:schemeClr val="tx1"/>
                  </a:solidFill>
                </a:ln>
                <a:solidFill>
                  <a:srgbClr val="0070C0"/>
                </a:solidFill>
              </a:rPr>
              <a:t>La impresión es lo que “queda” de la acción de las células nerviosas entre sí.</a:t>
            </a:r>
          </a:p>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Como en Bergson, la percepción no es algo que añadamos al mundo para tener acceso a él, sino algo menos, una sustracción interior, puesto que la percepción y la sensación ya están en </a:t>
            </a:r>
            <a:r>
              <a:rPr lang="es-ES" sz="3000" b="1" i="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las mónadas</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ellas desbordan por todas partes nuestra consciencia, nuestro sentido íntimo.</a:t>
            </a:r>
          </a:p>
          <a:p>
            <a:pPr algn="ctr"/>
            <a:r>
              <a:rPr lang="es-ES" sz="3000" dirty="0" smtClean="0">
                <a:ln w="12700">
                  <a:solidFill>
                    <a:schemeClr val="tx1"/>
                  </a:solidFill>
                </a:ln>
                <a:solidFill>
                  <a:srgbClr val="0070C0"/>
                </a:solidFill>
              </a:rPr>
              <a:t>Sensaciones </a:t>
            </a:r>
            <a:r>
              <a:rPr lang="es-ES" sz="3000" dirty="0">
                <a:ln w="12700">
                  <a:solidFill>
                    <a:schemeClr val="tx1"/>
                  </a:solidFill>
                </a:ln>
                <a:solidFill>
                  <a:srgbClr val="0070C0"/>
                </a:solidFill>
              </a:rPr>
              <a:t>e imágenes pueden estar en nosotros, porque ellas están primero en las cosas (Bergson) o en las mónadas (Tarde).</a:t>
            </a:r>
            <a:endParaRPr lang="es-AR" sz="3000" dirty="0">
              <a:ln w="12700">
                <a:solidFill>
                  <a:schemeClr val="tx1"/>
                </a:solidFill>
              </a:ln>
              <a:solidFill>
                <a:srgbClr val="0070C0"/>
              </a:solidFill>
            </a:endParaRPr>
          </a:p>
        </p:txBody>
      </p:sp>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a:t>
            </a:r>
            <a:r>
              <a:rPr lang="es-ES" sz="2000" dirty="0" smtClean="0">
                <a:latin typeface="Tw Cen MT Condensed" panose="020B0606020104020203" pitchFamily="34" charset="0"/>
              </a:rPr>
              <a:t>Parte 7.</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40</a:t>
            </a:fld>
            <a:endParaRPr lang="en-US" dirty="0"/>
          </a:p>
        </p:txBody>
      </p:sp>
      <p:sp>
        <p:nvSpPr>
          <p:cNvPr id="7" name="Rectángulo 6"/>
          <p:cNvSpPr/>
          <p:nvPr/>
        </p:nvSpPr>
        <p:spPr>
          <a:xfrm>
            <a:off x="0" y="6518757"/>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232265966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00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10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200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circle(in)">
                                      <p:cBhvr>
                                        <p:cTn id="17" dur="10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200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circle(in)">
                                      <p:cBhvr>
                                        <p:cTn id="22" dur="10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200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circle(in)">
                                      <p:cBhvr>
                                        <p:cTn id="27" dur="10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10000" fill="hold"/>
                                        <p:tgtEl>
                                          <p:spTgt spid="7"/>
                                        </p:tgtEl>
                                        <p:attrNameLst>
                                          <p:attrName>ppt_x</p:attrName>
                                        </p:attrNameLst>
                                      </p:cBhvr>
                                      <p:tavLst>
                                        <p:tav tm="0">
                                          <p:val>
                                            <p:strVal val="1+#ppt_w/2"/>
                                          </p:val>
                                        </p:tav>
                                        <p:tav tm="100000">
                                          <p:val>
                                            <p:strVal val="#ppt_x"/>
                                          </p:val>
                                        </p:tav>
                                      </p:tavLst>
                                    </p:anim>
                                    <p:anim calcmode="lin" valueType="num">
                                      <p:cBhvr additive="base">
                                        <p:cTn id="3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 8.</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41</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
        <p:nvSpPr>
          <p:cNvPr id="6" name="Rectángulo 5"/>
          <p:cNvSpPr/>
          <p:nvPr/>
        </p:nvSpPr>
        <p:spPr>
          <a:xfrm>
            <a:off x="1" y="718666"/>
            <a:ext cx="12192000" cy="5816977"/>
          </a:xfrm>
          <a:prstGeom prst="rect">
            <a:avLst/>
          </a:prstGeom>
          <a:ln w="12700">
            <a:noFill/>
          </a:ln>
        </p:spPr>
        <p:txBody>
          <a:bodyPr wrap="square">
            <a:spAutoFit/>
          </a:bodyPr>
          <a:lstStyle/>
          <a:p>
            <a:pPr algn="ctr"/>
            <a:r>
              <a:rPr lang="es-ES" sz="31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31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victoria obtenida por una impresión visual, auditiva, táctil, muscular o imaginativa sobre las otras “repercute en tantos ecos fieles y múltiples como elementos sensacionales hay”.</a:t>
            </a:r>
          </a:p>
          <a:p>
            <a:pPr algn="ctr"/>
            <a:r>
              <a:rPr lang="es-ES" sz="3100" dirty="0">
                <a:ln w="12700">
                  <a:solidFill>
                    <a:schemeClr val="tx1"/>
                  </a:solidFill>
                </a:ln>
                <a:solidFill>
                  <a:srgbClr val="0070C0"/>
                </a:solidFill>
              </a:rPr>
              <a:t>Tarde asimila esta repercusión, esta generalización nueva que tiene lugar en el cerebro individual, a la </a:t>
            </a:r>
            <a:r>
              <a:rPr lang="es-ES" sz="3100" b="1" i="1" dirty="0">
                <a:ln w="12700">
                  <a:solidFill>
                    <a:schemeClr val="tx1"/>
                  </a:solidFill>
                </a:ln>
                <a:solidFill>
                  <a:srgbClr val="0070C0"/>
                </a:solidFill>
                <a:effectLst>
                  <a:outerShdw blurRad="38100" dist="38100" dir="2700000" algn="tl">
                    <a:srgbClr val="000000">
                      <a:alpha val="43137"/>
                    </a:srgbClr>
                  </a:outerShdw>
                </a:effectLst>
              </a:rPr>
              <a:t>imitación-moda</a:t>
            </a:r>
            <a:r>
              <a:rPr lang="es-ES" sz="3100" dirty="0">
                <a:ln w="12700">
                  <a:solidFill>
                    <a:schemeClr val="tx1"/>
                  </a:solidFill>
                </a:ln>
                <a:solidFill>
                  <a:srgbClr val="0070C0"/>
                </a:solidFill>
              </a:rPr>
              <a:t>, corriente psíquica que se difunde, paso a paso, por una acción a distancia, en los cerebros unidos y empalmados.</a:t>
            </a:r>
          </a:p>
          <a:p>
            <a:pPr algn="ctr"/>
            <a:r>
              <a:rPr lang="es-ES" sz="31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 innovación social</a:t>
            </a:r>
            <a:r>
              <a:rPr lang="es-ES" sz="31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que ha invadido el campo social por un rápido triunfo sobre los rivales expulsados, ha encontrado resistencias en su feliz carrera hacia la universalidad; asimismo, la idea o la imagen consciente ha tenido que luchar para establecer su </a:t>
            </a:r>
            <a:r>
              <a:rPr lang="es-ES" sz="31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divulgarización</a:t>
            </a:r>
            <a:r>
              <a:rPr lang="es-ES" sz="31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cerebral”. </a:t>
            </a:r>
            <a:r>
              <a:rPr lang="es-ES" sz="2400" dirty="0">
                <a:ln w="6350">
                  <a:solidFill>
                    <a:srgbClr val="FF0000"/>
                  </a:solidFill>
                </a:ln>
                <a:latin typeface="Tempus Sans ITC" panose="04020404030D07020202" pitchFamily="82" charset="0"/>
              </a:rPr>
              <a:t>La Lógica Social, G. Tarde</a:t>
            </a:r>
            <a:r>
              <a:rPr lang="es-ES" sz="2400" dirty="0" smtClean="0">
                <a:ln w="6350">
                  <a:solidFill>
                    <a:srgbClr val="FF0000"/>
                  </a:solidFill>
                </a:ln>
                <a:latin typeface="Tempus Sans ITC" panose="04020404030D07020202" pitchFamily="82" charset="0"/>
              </a:rPr>
              <a:t>.</a:t>
            </a:r>
            <a:endParaRPr lang="es-ES" sz="3100" b="1" dirty="0">
              <a:ln w="19050">
                <a:solidFill>
                  <a:schemeClr val="tx1"/>
                </a:solidFill>
              </a:ln>
              <a:solidFill>
                <a:srgbClr val="005696"/>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92637207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1000"/>
                                  </p:stCondLst>
                                  <p:iterate type="lt">
                                    <p:tmPct val="0"/>
                                  </p:iterate>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15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3" dur="1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1000"/>
                                  </p:stCondLst>
                                  <p:iterate type="lt">
                                    <p:tmPct val="0"/>
                                  </p:iterate>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150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19" dur="150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2" fill="hold" grpId="0" nodeType="clickEffect">
                                  <p:stCondLst>
                                    <p:cond delay="1000"/>
                                  </p:stCondLst>
                                  <p:iterate type="lt">
                                    <p:tmPct val="0"/>
                                  </p:iterate>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additive="base">
                                        <p:cTn id="24" dur="150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5" dur="150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grpId="2" nodeType="clickEffect">
                                  <p:stCondLst>
                                    <p:cond delay="0"/>
                                  </p:stCondLst>
                                  <p:iterate type="lt">
                                    <p:tmPct val="0"/>
                                  </p:iterate>
                                  <p:childTnLst>
                                    <p:animRot by="21600000">
                                      <p:cBhvr>
                                        <p:cTn id="29" dur="3000" fill="hold"/>
                                        <p:tgtEl>
                                          <p:spTgt spid="6">
                                            <p:txEl>
                                              <p:pRg st="0" end="0"/>
                                            </p:txEl>
                                          </p:spTgt>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8" presetClass="emph" presetSubtype="0" fill="hold" grpId="2" nodeType="clickEffect">
                                  <p:stCondLst>
                                    <p:cond delay="0"/>
                                  </p:stCondLst>
                                  <p:iterate type="lt">
                                    <p:tmPct val="0"/>
                                  </p:iterate>
                                  <p:childTnLst>
                                    <p:animRot by="21600000">
                                      <p:cBhvr>
                                        <p:cTn id="33" dur="3000" fill="hold"/>
                                        <p:tgtEl>
                                          <p:spTgt spid="6">
                                            <p:txEl>
                                              <p:pRg st="1" end="1"/>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8" presetClass="emph" presetSubtype="0" fill="hold" grpId="2" nodeType="clickEffect">
                                  <p:stCondLst>
                                    <p:cond delay="0"/>
                                  </p:stCondLst>
                                  <p:iterate type="lt">
                                    <p:tmPct val="0"/>
                                  </p:iterate>
                                  <p:childTnLst>
                                    <p:animRot by="21600000">
                                      <p:cBhvr>
                                        <p:cTn id="37" dur="3000" fill="hold"/>
                                        <p:tgtEl>
                                          <p:spTgt spid="6">
                                            <p:txEl>
                                              <p:pRg st="2" end="2"/>
                                            </p:txEl>
                                          </p:spTgt>
                                        </p:tgtEl>
                                        <p:attrNameLst>
                                          <p:attrName>r</p:attrName>
                                        </p:attrNameLst>
                                      </p:cBhvr>
                                    </p:animRot>
                                  </p:childTnLst>
                                </p:cTn>
                              </p:par>
                            </p:childTnLst>
                          </p:cTn>
                        </p:par>
                      </p:childTnLst>
                    </p:cTn>
                  </p:par>
                  <p:par>
                    <p:cTn id="38" fill="hold">
                      <p:stCondLst>
                        <p:cond delay="indefinite"/>
                      </p:stCondLst>
                      <p:childTnLst>
                        <p:par>
                          <p:cTn id="39" fill="hold">
                            <p:stCondLst>
                              <p:cond delay="0"/>
                            </p:stCondLst>
                            <p:childTnLst>
                              <p:par>
                                <p:cTn id="40" presetID="34" presetClass="emph" presetSubtype="0" fill="hold" grpId="1" nodeType="clickEffect">
                                  <p:stCondLst>
                                    <p:cond delay="0"/>
                                  </p:stCondLst>
                                  <p:iterate type="lt">
                                    <p:tmPct val="10000"/>
                                  </p:iterate>
                                  <p:childTnLst>
                                    <p:animMotion origin="layout" path="M 3.54167E-6 -4.81481E-6 L 3.54167E-6 -0.07222 " pathEditMode="relative" rAng="0" ptsTypes="AA">
                                      <p:cBhvr>
                                        <p:cTn id="41" dur="250" accel="50000" decel="50000" autoRev="1" fill="hold">
                                          <p:stCondLst>
                                            <p:cond delay="0"/>
                                          </p:stCondLst>
                                        </p:cTn>
                                        <p:tgtEl>
                                          <p:spTgt spid="6">
                                            <p:txEl>
                                              <p:pRg st="0" end="0"/>
                                            </p:txEl>
                                          </p:spTgt>
                                        </p:tgtEl>
                                        <p:attrNameLst>
                                          <p:attrName>ppt_x</p:attrName>
                                          <p:attrName>ppt_y</p:attrName>
                                        </p:attrNameLst>
                                      </p:cBhvr>
                                      <p:rCtr x="0" y="-3611"/>
                                    </p:animMotion>
                                    <p:animRot by="1500000">
                                      <p:cBhvr>
                                        <p:cTn id="42" dur="125" fill="hold">
                                          <p:stCondLst>
                                            <p:cond delay="0"/>
                                          </p:stCondLst>
                                        </p:cTn>
                                        <p:tgtEl>
                                          <p:spTgt spid="6">
                                            <p:txEl>
                                              <p:pRg st="0" end="0"/>
                                            </p:txEl>
                                          </p:spTgt>
                                        </p:tgtEl>
                                        <p:attrNameLst>
                                          <p:attrName>r</p:attrName>
                                        </p:attrNameLst>
                                      </p:cBhvr>
                                    </p:animRot>
                                    <p:animRot by="-1500000">
                                      <p:cBhvr>
                                        <p:cTn id="43" dur="125" fill="hold">
                                          <p:stCondLst>
                                            <p:cond delay="125"/>
                                          </p:stCondLst>
                                        </p:cTn>
                                        <p:tgtEl>
                                          <p:spTgt spid="6">
                                            <p:txEl>
                                              <p:pRg st="0" end="0"/>
                                            </p:txEl>
                                          </p:spTgt>
                                        </p:tgtEl>
                                        <p:attrNameLst>
                                          <p:attrName>r</p:attrName>
                                        </p:attrNameLst>
                                      </p:cBhvr>
                                    </p:animRot>
                                    <p:animRot by="-1500000">
                                      <p:cBhvr>
                                        <p:cTn id="44" dur="125" fill="hold">
                                          <p:stCondLst>
                                            <p:cond delay="250"/>
                                          </p:stCondLst>
                                        </p:cTn>
                                        <p:tgtEl>
                                          <p:spTgt spid="6">
                                            <p:txEl>
                                              <p:pRg st="0" end="0"/>
                                            </p:txEl>
                                          </p:spTgt>
                                        </p:tgtEl>
                                        <p:attrNameLst>
                                          <p:attrName>r</p:attrName>
                                        </p:attrNameLst>
                                      </p:cBhvr>
                                    </p:animRot>
                                    <p:animRot by="1500000">
                                      <p:cBhvr>
                                        <p:cTn id="45" dur="125" fill="hold">
                                          <p:stCondLst>
                                            <p:cond delay="375"/>
                                          </p:stCondLst>
                                        </p:cTn>
                                        <p:tgtEl>
                                          <p:spTgt spid="6">
                                            <p:txEl>
                                              <p:pRg st="0" end="0"/>
                                            </p:txEl>
                                          </p:spTgt>
                                        </p:tgtEl>
                                        <p:attrNameLst>
                                          <p:attrName>r</p:attrName>
                                        </p:attrNameLst>
                                      </p:cBhvr>
                                    </p:animRot>
                                  </p:childTnLst>
                                </p:cTn>
                              </p:par>
                            </p:childTnLst>
                          </p:cTn>
                        </p:par>
                      </p:childTnLst>
                    </p:cTn>
                  </p:par>
                  <p:par>
                    <p:cTn id="46" fill="hold">
                      <p:stCondLst>
                        <p:cond delay="indefinite"/>
                      </p:stCondLst>
                      <p:childTnLst>
                        <p:par>
                          <p:cTn id="47" fill="hold">
                            <p:stCondLst>
                              <p:cond delay="0"/>
                            </p:stCondLst>
                            <p:childTnLst>
                              <p:par>
                                <p:cTn id="48" presetID="34" presetClass="emph" presetSubtype="0" fill="hold" grpId="1" nodeType="clickEffect">
                                  <p:stCondLst>
                                    <p:cond delay="0"/>
                                  </p:stCondLst>
                                  <p:iterate type="lt">
                                    <p:tmPct val="10000"/>
                                  </p:iterate>
                                  <p:childTnLst>
                                    <p:animMotion origin="layout" path="M 3.54167E-6 3.7037E-6 L 3.54167E-6 -0.07223 " pathEditMode="relative" rAng="0" ptsTypes="AA">
                                      <p:cBhvr>
                                        <p:cTn id="49" dur="250" accel="50000" decel="50000" autoRev="1" fill="hold">
                                          <p:stCondLst>
                                            <p:cond delay="0"/>
                                          </p:stCondLst>
                                        </p:cTn>
                                        <p:tgtEl>
                                          <p:spTgt spid="6">
                                            <p:txEl>
                                              <p:pRg st="1" end="1"/>
                                            </p:txEl>
                                          </p:spTgt>
                                        </p:tgtEl>
                                        <p:attrNameLst>
                                          <p:attrName>ppt_x</p:attrName>
                                          <p:attrName>ppt_y</p:attrName>
                                        </p:attrNameLst>
                                      </p:cBhvr>
                                      <p:rCtr x="0" y="-3611"/>
                                    </p:animMotion>
                                    <p:animRot by="1500000">
                                      <p:cBhvr>
                                        <p:cTn id="50" dur="125" fill="hold">
                                          <p:stCondLst>
                                            <p:cond delay="0"/>
                                          </p:stCondLst>
                                        </p:cTn>
                                        <p:tgtEl>
                                          <p:spTgt spid="6">
                                            <p:txEl>
                                              <p:pRg st="1" end="1"/>
                                            </p:txEl>
                                          </p:spTgt>
                                        </p:tgtEl>
                                        <p:attrNameLst>
                                          <p:attrName>r</p:attrName>
                                        </p:attrNameLst>
                                      </p:cBhvr>
                                    </p:animRot>
                                    <p:animRot by="-1500000">
                                      <p:cBhvr>
                                        <p:cTn id="51" dur="125" fill="hold">
                                          <p:stCondLst>
                                            <p:cond delay="125"/>
                                          </p:stCondLst>
                                        </p:cTn>
                                        <p:tgtEl>
                                          <p:spTgt spid="6">
                                            <p:txEl>
                                              <p:pRg st="1" end="1"/>
                                            </p:txEl>
                                          </p:spTgt>
                                        </p:tgtEl>
                                        <p:attrNameLst>
                                          <p:attrName>r</p:attrName>
                                        </p:attrNameLst>
                                      </p:cBhvr>
                                    </p:animRot>
                                    <p:animRot by="-1500000">
                                      <p:cBhvr>
                                        <p:cTn id="52" dur="125" fill="hold">
                                          <p:stCondLst>
                                            <p:cond delay="250"/>
                                          </p:stCondLst>
                                        </p:cTn>
                                        <p:tgtEl>
                                          <p:spTgt spid="6">
                                            <p:txEl>
                                              <p:pRg st="1" end="1"/>
                                            </p:txEl>
                                          </p:spTgt>
                                        </p:tgtEl>
                                        <p:attrNameLst>
                                          <p:attrName>r</p:attrName>
                                        </p:attrNameLst>
                                      </p:cBhvr>
                                    </p:animRot>
                                    <p:animRot by="1500000">
                                      <p:cBhvr>
                                        <p:cTn id="53" dur="125" fill="hold">
                                          <p:stCondLst>
                                            <p:cond delay="375"/>
                                          </p:stCondLst>
                                        </p:cTn>
                                        <p:tgtEl>
                                          <p:spTgt spid="6">
                                            <p:txEl>
                                              <p:pRg st="1" end="1"/>
                                            </p:txEl>
                                          </p:spTgt>
                                        </p:tgtEl>
                                        <p:attrNameLst>
                                          <p:attrName>r</p:attrName>
                                        </p:attrNameLst>
                                      </p:cBhvr>
                                    </p:animRot>
                                  </p:childTnLst>
                                </p:cTn>
                              </p:par>
                            </p:childTnLst>
                          </p:cTn>
                        </p:par>
                      </p:childTnLst>
                    </p:cTn>
                  </p:par>
                  <p:par>
                    <p:cTn id="54" fill="hold">
                      <p:stCondLst>
                        <p:cond delay="indefinite"/>
                      </p:stCondLst>
                      <p:childTnLst>
                        <p:par>
                          <p:cTn id="55" fill="hold">
                            <p:stCondLst>
                              <p:cond delay="0"/>
                            </p:stCondLst>
                            <p:childTnLst>
                              <p:par>
                                <p:cTn id="56" presetID="34" presetClass="emph" presetSubtype="0" fill="hold" grpId="1" nodeType="clickEffect">
                                  <p:stCondLst>
                                    <p:cond delay="0"/>
                                  </p:stCondLst>
                                  <p:iterate type="lt">
                                    <p:tmPct val="10000"/>
                                  </p:iterate>
                                  <p:childTnLst>
                                    <p:animMotion origin="layout" path="M 3.54167E-6 3.7037E-6 L 3.54167E-6 -0.07223 " pathEditMode="relative" rAng="0" ptsTypes="AA">
                                      <p:cBhvr>
                                        <p:cTn id="57" dur="250" accel="50000" decel="50000" autoRev="1" fill="hold">
                                          <p:stCondLst>
                                            <p:cond delay="0"/>
                                          </p:stCondLst>
                                        </p:cTn>
                                        <p:tgtEl>
                                          <p:spTgt spid="6">
                                            <p:txEl>
                                              <p:pRg st="2" end="2"/>
                                            </p:txEl>
                                          </p:spTgt>
                                        </p:tgtEl>
                                        <p:attrNameLst>
                                          <p:attrName>ppt_x</p:attrName>
                                          <p:attrName>ppt_y</p:attrName>
                                        </p:attrNameLst>
                                      </p:cBhvr>
                                      <p:rCtr x="0" y="-3611"/>
                                    </p:animMotion>
                                    <p:animRot by="1500000">
                                      <p:cBhvr>
                                        <p:cTn id="58" dur="125" fill="hold">
                                          <p:stCondLst>
                                            <p:cond delay="0"/>
                                          </p:stCondLst>
                                        </p:cTn>
                                        <p:tgtEl>
                                          <p:spTgt spid="6">
                                            <p:txEl>
                                              <p:pRg st="2" end="2"/>
                                            </p:txEl>
                                          </p:spTgt>
                                        </p:tgtEl>
                                        <p:attrNameLst>
                                          <p:attrName>r</p:attrName>
                                        </p:attrNameLst>
                                      </p:cBhvr>
                                    </p:animRot>
                                    <p:animRot by="-1500000">
                                      <p:cBhvr>
                                        <p:cTn id="59" dur="125" fill="hold">
                                          <p:stCondLst>
                                            <p:cond delay="125"/>
                                          </p:stCondLst>
                                        </p:cTn>
                                        <p:tgtEl>
                                          <p:spTgt spid="6">
                                            <p:txEl>
                                              <p:pRg st="2" end="2"/>
                                            </p:txEl>
                                          </p:spTgt>
                                        </p:tgtEl>
                                        <p:attrNameLst>
                                          <p:attrName>r</p:attrName>
                                        </p:attrNameLst>
                                      </p:cBhvr>
                                    </p:animRot>
                                    <p:animRot by="-1500000">
                                      <p:cBhvr>
                                        <p:cTn id="60" dur="125" fill="hold">
                                          <p:stCondLst>
                                            <p:cond delay="250"/>
                                          </p:stCondLst>
                                        </p:cTn>
                                        <p:tgtEl>
                                          <p:spTgt spid="6">
                                            <p:txEl>
                                              <p:pRg st="2" end="2"/>
                                            </p:txEl>
                                          </p:spTgt>
                                        </p:tgtEl>
                                        <p:attrNameLst>
                                          <p:attrName>r</p:attrName>
                                        </p:attrNameLst>
                                      </p:cBhvr>
                                    </p:animRot>
                                    <p:animRot by="1500000">
                                      <p:cBhvr>
                                        <p:cTn id="61" dur="125" fill="hold">
                                          <p:stCondLst>
                                            <p:cond delay="375"/>
                                          </p:stCondLst>
                                        </p:cTn>
                                        <p:tgtEl>
                                          <p:spTgt spid="6">
                                            <p:txEl>
                                              <p:pRg st="2" end="2"/>
                                            </p:txEl>
                                          </p:spTgt>
                                        </p:tgtEl>
                                        <p:attrNameLst>
                                          <p:attrName>r</p:attrName>
                                        </p:attrNameLst>
                                      </p:cBhvr>
                                    </p:animRot>
                                  </p:childTnLst>
                                </p:cTn>
                              </p:par>
                            </p:childTnLst>
                          </p:cTn>
                        </p:par>
                      </p:childTnLst>
                    </p:cTn>
                  </p:par>
                  <p:par>
                    <p:cTn id="62" fill="hold">
                      <p:stCondLst>
                        <p:cond delay="indefinite"/>
                      </p:stCondLst>
                      <p:childTnLst>
                        <p:par>
                          <p:cTn id="63" fill="hold">
                            <p:stCondLst>
                              <p:cond delay="0"/>
                            </p:stCondLst>
                            <p:childTnLst>
                              <p:par>
                                <p:cTn id="64" presetID="2" presetClass="entr" presetSubtype="2" fill="hold" grpId="0" nodeType="clickEffect">
                                  <p:stCondLst>
                                    <p:cond delay="0"/>
                                  </p:stCondLst>
                                  <p:childTnLst>
                                    <p:set>
                                      <p:cBhvr>
                                        <p:cTn id="65" dur="1" fill="hold">
                                          <p:stCondLst>
                                            <p:cond delay="0"/>
                                          </p:stCondLst>
                                        </p:cTn>
                                        <p:tgtEl>
                                          <p:spTgt spid="7"/>
                                        </p:tgtEl>
                                        <p:attrNameLst>
                                          <p:attrName>style.visibility</p:attrName>
                                        </p:attrNameLst>
                                      </p:cBhvr>
                                      <p:to>
                                        <p:strVal val="visible"/>
                                      </p:to>
                                    </p:set>
                                    <p:anim calcmode="lin" valueType="num">
                                      <p:cBhvr additive="base">
                                        <p:cTn id="66" dur="10000" fill="hold"/>
                                        <p:tgtEl>
                                          <p:spTgt spid="7"/>
                                        </p:tgtEl>
                                        <p:attrNameLst>
                                          <p:attrName>ppt_x</p:attrName>
                                        </p:attrNameLst>
                                      </p:cBhvr>
                                      <p:tavLst>
                                        <p:tav tm="0">
                                          <p:val>
                                            <p:strVal val="1+#ppt_w/2"/>
                                          </p:val>
                                        </p:tav>
                                        <p:tav tm="100000">
                                          <p:val>
                                            <p:strVal val="#ppt_x"/>
                                          </p:val>
                                        </p:tav>
                                      </p:tavLst>
                                    </p:anim>
                                    <p:anim calcmode="lin" valueType="num">
                                      <p:cBhvr additive="base">
                                        <p:cTn id="6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6" grpId="0" build="p"/>
      <p:bldP spid="6" grpId="1" build="allAtOnce"/>
      <p:bldP spid="6" grpId="2" build="allAtOnce"/>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9.1.</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42</a:t>
            </a:fld>
            <a:endParaRPr lang="en-US" dirty="0"/>
          </a:p>
        </p:txBody>
      </p:sp>
      <p:sp>
        <p:nvSpPr>
          <p:cNvPr id="6" name="Rectángulo 5"/>
          <p:cNvSpPr/>
          <p:nvPr/>
        </p:nvSpPr>
        <p:spPr>
          <a:xfrm>
            <a:off x="0" y="718666"/>
            <a:ext cx="12192000" cy="5386090"/>
          </a:xfrm>
          <a:prstGeom prst="rect">
            <a:avLst/>
          </a:prstGeom>
        </p:spPr>
        <p:txBody>
          <a:bodyPr wrap="square">
            <a:spAutoFit/>
          </a:bodyPr>
          <a:lstStyle/>
          <a:p>
            <a:pPr algn="ctr"/>
            <a:r>
              <a:rPr lang="es-ES" sz="4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Para que sea completo, el éxito de una impresión no implica solamente la repercusión de célula en célula, sino también su repetición interna en cada una de ellas, una imitación de sí misma por sí misma, dice </a:t>
            </a:r>
            <a:r>
              <a:rPr lang="es-ES" sz="43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Gabriel Tarde</a:t>
            </a:r>
            <a:r>
              <a:rPr lang="es-ES" sz="4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4300" dirty="0">
                <a:ln w="12700">
                  <a:solidFill>
                    <a:schemeClr val="tx1"/>
                  </a:solidFill>
                </a:ln>
                <a:solidFill>
                  <a:srgbClr val="0070C0"/>
                </a:solidFill>
              </a:rPr>
              <a:t>La difusión sin la conservación, sin la imitación de sí misma por sí misma, se desvanecería tan pronto como se impone.</a:t>
            </a:r>
          </a:p>
        </p:txBody>
      </p:sp>
      <p:sp>
        <p:nvSpPr>
          <p:cNvPr id="7" name="Rectángulo 6"/>
          <p:cNvSpPr/>
          <p:nvPr/>
        </p:nvSpPr>
        <p:spPr>
          <a:xfrm>
            <a:off x="0" y="652897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FF0000"/>
                  </a:solidFill>
                  <a:prstDash val="solid"/>
                </a:ln>
                <a:solidFill>
                  <a:srgbClr val="002060"/>
                </a:solidFill>
                <a:latin typeface="Sylfaen" panose="010A0502050306030303" pitchFamily="18" charset="0"/>
              </a:rPr>
              <a:t>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28855491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grpId="0" nodeType="clickEffect">
                                  <p:stCondLst>
                                    <p:cond delay="200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150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3" dur="150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grpId="0" nodeType="clickEffect">
                                  <p:stCondLst>
                                    <p:cond delay="200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150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19" dur="15000" fill="hold"/>
                                        <p:tgtEl>
                                          <p:spTgt spid="6">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0" fill="hold"/>
                                        <p:tgtEl>
                                          <p:spTgt spid="7"/>
                                        </p:tgtEl>
                                        <p:attrNameLst>
                                          <p:attrName>ppt_x</p:attrName>
                                        </p:attrNameLst>
                                      </p:cBhvr>
                                      <p:tavLst>
                                        <p:tav tm="0">
                                          <p:val>
                                            <p:strVal val="1+#ppt_w/2"/>
                                          </p:val>
                                        </p:tav>
                                        <p:tav tm="100000">
                                          <p:val>
                                            <p:strVal val="#ppt_x"/>
                                          </p:val>
                                        </p:tav>
                                      </p:tavLst>
                                    </p:anim>
                                    <p:anim calcmode="lin" valueType="num">
                                      <p:cBhvr additive="base">
                                        <p:cTn id="25"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9.2.</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43</a:t>
            </a:fld>
            <a:endParaRPr lang="en-US" dirty="0"/>
          </a:p>
        </p:txBody>
      </p:sp>
      <p:sp>
        <p:nvSpPr>
          <p:cNvPr id="6" name="Rectángulo 5"/>
          <p:cNvSpPr/>
          <p:nvPr/>
        </p:nvSpPr>
        <p:spPr>
          <a:xfrm>
            <a:off x="0" y="718666"/>
            <a:ext cx="12192000" cy="5724644"/>
          </a:xfrm>
          <a:prstGeom prst="rect">
            <a:avLst/>
          </a:prstGeom>
        </p:spPr>
        <p:txBody>
          <a:bodyPr wrap="square">
            <a:spAutoFit/>
          </a:bodyPr>
          <a:lstStyle/>
          <a:p>
            <a:pPr algn="ctr"/>
            <a:r>
              <a:rPr lang="es-ES" sz="3600" dirty="0" smtClean="0">
                <a:ln w="12700">
                  <a:solidFill>
                    <a:schemeClr val="tx1"/>
                  </a:solidFill>
                </a:ln>
                <a:solidFill>
                  <a:srgbClr val="0070C0"/>
                </a:solidFill>
              </a:rPr>
              <a:t>Esta </a:t>
            </a:r>
            <a:r>
              <a:rPr lang="es-ES" sz="3600" dirty="0">
                <a:ln w="12700">
                  <a:solidFill>
                    <a:schemeClr val="tx1"/>
                  </a:solidFill>
                </a:ln>
                <a:solidFill>
                  <a:srgbClr val="0070C0"/>
                </a:solidFill>
              </a:rPr>
              <a:t>conservación de los recuerdos en el cerebro individual es análoga a la imitación-costumbre en el cerebro colectivo o </a:t>
            </a:r>
            <a:r>
              <a:rPr lang="es-ES" sz="3600" dirty="0" smtClean="0">
                <a:ln w="12700">
                  <a:solidFill>
                    <a:schemeClr val="tx1"/>
                  </a:solidFill>
                </a:ln>
                <a:solidFill>
                  <a:srgbClr val="0070C0"/>
                </a:solidFill>
              </a:rPr>
              <a:t>social.</a:t>
            </a:r>
            <a:endParaRPr lang="es-ES" sz="3600" dirty="0">
              <a:ln w="6350">
                <a:solidFill>
                  <a:srgbClr val="FF0000"/>
                </a:solidFill>
              </a:ln>
              <a:latin typeface="Tempus Sans ITC" panose="04020404030D07020202" pitchFamily="82" charset="0"/>
            </a:endParaRPr>
          </a:p>
          <a:p>
            <a:pPr algn="ctr"/>
            <a:r>
              <a:rPr lang="es-ES" sz="3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“Todo lo que imaginamos y todo lo que pensamos tiende a perpetuarse en hábitos cerebrales, así como todo eso que está en boga en nuestras sociedades, trátese de libros u obras de teatro, productos manufacturados u otros, tiende a enraizarse como costumbre nacional</a:t>
            </a:r>
            <a:r>
              <a:rPr lang="es-ES" sz="39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2400" dirty="0" smtClean="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La </a:t>
            </a:r>
            <a:r>
              <a:rPr lang="es-ES" sz="24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Lógica Social, G. </a:t>
            </a:r>
            <a:r>
              <a:rPr lang="es-ES" sz="2400" dirty="0" smtClean="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Tarde.</a:t>
            </a:r>
            <a:endParaRPr lang="es-ES" sz="24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
        <p:nvSpPr>
          <p:cNvPr id="7" name="Rectángulo 6"/>
          <p:cNvSpPr/>
          <p:nvPr/>
        </p:nvSpPr>
        <p:spPr>
          <a:xfrm>
            <a:off x="0" y="6528971"/>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106722580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200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heel(8)">
                                      <p:cBhvr>
                                        <p:cTn id="12" dur="15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200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heel(8)">
                                      <p:cBhvr>
                                        <p:cTn id="17" dur="150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8" fill="hold" grpId="0" nodeType="clickEffect">
                                  <p:stCondLst>
                                    <p:cond delay="200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heel(8)">
                                      <p:cBhvr>
                                        <p:cTn id="22" dur="150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10000" fill="hold"/>
                                        <p:tgtEl>
                                          <p:spTgt spid="7"/>
                                        </p:tgtEl>
                                        <p:attrNameLst>
                                          <p:attrName>ppt_x</p:attrName>
                                        </p:attrNameLst>
                                      </p:cBhvr>
                                      <p:tavLst>
                                        <p:tav tm="0">
                                          <p:val>
                                            <p:strVal val="1+#ppt_w/2"/>
                                          </p:val>
                                        </p:tav>
                                        <p:tav tm="100000">
                                          <p:val>
                                            <p:strVal val="#ppt_x"/>
                                          </p:val>
                                        </p:tav>
                                      </p:tavLst>
                                    </p:anim>
                                    <p:anim calcmode="lin" valueType="num">
                                      <p:cBhvr additive="base">
                                        <p:cTn id="28"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10780"/>
            <a:ext cx="12192000" cy="707886"/>
          </a:xfrm>
          <a:prstGeom prst="rect">
            <a:avLst/>
          </a:prstGeom>
        </p:spPr>
        <p:txBody>
          <a:bodyPr wrap="square">
            <a:spAutoFit/>
          </a:bodyPr>
          <a:lstStyle/>
          <a:p>
            <a:pPr algn="ctr"/>
            <a:r>
              <a:rPr lang="es-ES" sz="2000" dirty="0">
                <a:latin typeface="Tw Cen MT Condensed" panose="020B0606020104020203" pitchFamily="34" charset="0"/>
              </a:rPr>
              <a:t>22-Potencias de la Invención, La Psicología Económica de Gabriel </a:t>
            </a:r>
            <a:r>
              <a:rPr lang="es-ES" sz="2000" dirty="0" smtClean="0">
                <a:latin typeface="Tw Cen MT Condensed" panose="020B0606020104020203" pitchFamily="34" charset="0"/>
              </a:rPr>
              <a:t>Tarde. </a:t>
            </a:r>
            <a:r>
              <a:rPr lang="es-ES" sz="2000" dirty="0">
                <a:latin typeface="Tw Cen MT Condensed" panose="020B0606020104020203" pitchFamily="34" charset="0"/>
              </a:rPr>
              <a:t>Maurizio </a:t>
            </a:r>
            <a:r>
              <a:rPr lang="es-ES" sz="2000" dirty="0" smtClean="0">
                <a:latin typeface="Tw Cen MT Condensed" panose="020B0606020104020203" pitchFamily="34" charset="0"/>
              </a:rPr>
              <a:t>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La memoria (o cerebro) es una sociedad. Las Monadas. pág. 215 a 218. Parte </a:t>
            </a:r>
            <a:r>
              <a:rPr lang="es-ES" sz="2000" dirty="0" smtClean="0">
                <a:latin typeface="Tw Cen MT Condensed" panose="020B0606020104020203" pitchFamily="34" charset="0"/>
              </a:rPr>
              <a:t>10.</a:t>
            </a:r>
            <a:endParaRPr lang="es-ES" sz="2000" dirty="0">
              <a:latin typeface="Tw Cen MT Condensed" panose="020B0606020104020203" pitchFamily="34"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44</a:t>
            </a:fld>
            <a:endParaRPr lang="en-US" dirty="0"/>
          </a:p>
        </p:txBody>
      </p:sp>
      <p:sp>
        <p:nvSpPr>
          <p:cNvPr id="6" name="Rectángulo 5"/>
          <p:cNvSpPr/>
          <p:nvPr/>
        </p:nvSpPr>
        <p:spPr>
          <a:xfrm>
            <a:off x="0" y="760018"/>
            <a:ext cx="12192000" cy="5632311"/>
          </a:xfrm>
          <a:prstGeom prst="rect">
            <a:avLst/>
          </a:prstGeom>
        </p:spPr>
        <p:txBody>
          <a:bodyPr wrap="square">
            <a:spAutoFit/>
          </a:bodyPr>
          <a:lstStyle/>
          <a:p>
            <a:pPr algn="ctr"/>
            <a:r>
              <a:rPr lang="es-ES" sz="3000" dirty="0">
                <a:ln w="12700">
                  <a:solidFill>
                    <a:schemeClr val="tx1"/>
                  </a:solidFill>
                </a:ln>
                <a:solidFill>
                  <a:srgbClr val="0070C0"/>
                </a:solidFill>
              </a:rPr>
              <a:t>Así, concluye Tarde, lo consciente se consolida a través de lo </a:t>
            </a:r>
            <a:r>
              <a:rPr lang="es-ES" sz="3000" dirty="0" smtClean="0">
                <a:ln w="12700">
                  <a:solidFill>
                    <a:schemeClr val="tx1"/>
                  </a:solidFill>
                </a:ln>
                <a:solidFill>
                  <a:srgbClr val="0070C0"/>
                </a:solidFill>
              </a:rPr>
              <a:t>inconsciente.</a:t>
            </a:r>
            <a:endParaRPr lang="es-ES" sz="3000" dirty="0">
              <a:ln w="12700">
                <a:solidFill>
                  <a:schemeClr val="tx1"/>
                </a:solidFill>
              </a:ln>
              <a:solidFill>
                <a:srgbClr val="0070C0"/>
              </a:solidFill>
            </a:endParaRPr>
          </a:p>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Hay, por lo tanto, </a:t>
            </a:r>
            <a:r>
              <a:rPr lang="es-ES" sz="30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corrientes (o flujos) </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imitación que se encuentran, se enfrentan, se repiten de la misma manera, en la asociación de las células cerebrales (cerebro) y en la asociación de los cerebros (sociedad).</a:t>
            </a:r>
          </a:p>
          <a:p>
            <a:pPr algn="ctr"/>
            <a:r>
              <a:rPr lang="es-ES" sz="3000" dirty="0">
                <a:ln w="12700">
                  <a:solidFill>
                    <a:schemeClr val="tx1"/>
                  </a:solidFill>
                </a:ln>
                <a:solidFill>
                  <a:srgbClr val="0070C0"/>
                </a:solidFill>
              </a:rPr>
              <a:t>Al encontrarse, esas corrientes inventan y constituyen las cantidades sociales y los </a:t>
            </a:r>
            <a:r>
              <a:rPr lang="es-ES" sz="3000" dirty="0" smtClean="0">
                <a:ln w="12700">
                  <a:solidFill>
                    <a:schemeClr val="tx1"/>
                  </a:solidFill>
                </a:ln>
                <a:solidFill>
                  <a:srgbClr val="0070C0"/>
                </a:solidFill>
              </a:rPr>
              <a:t>valores.</a:t>
            </a:r>
          </a:p>
          <a:p>
            <a:pPr algn="ct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Esas </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corrientes son fuerzas asociativas, atractivas, que provocan </a:t>
            </a:r>
            <a:r>
              <a:rPr lang="es-ES" sz="30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agenciamientos</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diversificados, que se concentran, que se contraen en unidades temporales del yo y de la sociedad, pudiendo también disiparse para entrar en nuevos </a:t>
            </a:r>
            <a:r>
              <a:rPr lang="es-ES" sz="30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agenciamientos</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p:txBody>
      </p:sp>
      <p:sp>
        <p:nvSpPr>
          <p:cNvPr id="8" name="Rectángulo 7"/>
          <p:cNvSpPr/>
          <p:nvPr/>
        </p:nvSpPr>
        <p:spPr>
          <a:xfrm>
            <a:off x="0" y="6515440"/>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287643638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5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200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5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5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5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5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200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5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5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5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3" dur="15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200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p:cTn id="28" dur="15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0" dur="15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31" dur="15000"/>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2000"/>
                                  </p:stCondLst>
                                  <p:childTnLst>
                                    <p:set>
                                      <p:cBhvr>
                                        <p:cTn id="35" dur="1" fill="hold">
                                          <p:stCondLst>
                                            <p:cond delay="0"/>
                                          </p:stCondLst>
                                        </p:cTn>
                                        <p:tgtEl>
                                          <p:spTgt spid="6">
                                            <p:txEl>
                                              <p:pRg st="3" end="3"/>
                                            </p:txEl>
                                          </p:spTgt>
                                        </p:tgtEl>
                                        <p:attrNameLst>
                                          <p:attrName>style.visibility</p:attrName>
                                        </p:attrNameLst>
                                      </p:cBhvr>
                                      <p:to>
                                        <p:strVal val="visible"/>
                                      </p:to>
                                    </p:set>
                                    <p:anim calcmode="lin" valueType="num">
                                      <p:cBhvr>
                                        <p:cTn id="36" dur="15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7" dur="15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8" dur="15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9" dur="15000"/>
                                        <p:tgtEl>
                                          <p:spTgt spid="6">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 calcmode="lin" valueType="num">
                                      <p:cBhvr additive="base">
                                        <p:cTn id="44" dur="10000" fill="hold"/>
                                        <p:tgtEl>
                                          <p:spTgt spid="8"/>
                                        </p:tgtEl>
                                        <p:attrNameLst>
                                          <p:attrName>ppt_x</p:attrName>
                                        </p:attrNameLst>
                                      </p:cBhvr>
                                      <p:tavLst>
                                        <p:tav tm="0">
                                          <p:val>
                                            <p:strVal val="1+#ppt_w/2"/>
                                          </p:val>
                                        </p:tav>
                                        <p:tav tm="100000">
                                          <p:val>
                                            <p:strVal val="#ppt_x"/>
                                          </p:val>
                                        </p:tav>
                                      </p:tavLst>
                                    </p:anim>
                                    <p:anim calcmode="lin" valueType="num">
                                      <p:cBhvr additive="base">
                                        <p:cTn id="45" dur="10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4063"/>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pág. 234-235. </a:t>
            </a:r>
            <a:r>
              <a:rPr lang="es-ES" sz="2000" dirty="0" smtClean="0">
                <a:latin typeface="Tw Cen MT Condensed" panose="020B0606020104020203" pitchFamily="34" charset="0"/>
              </a:rPr>
              <a:t>Parte </a:t>
            </a:r>
            <a:r>
              <a:rPr lang="es-ES" sz="2000" dirty="0">
                <a:latin typeface="Tw Cen MT Condensed" panose="020B0606020104020203" pitchFamily="34" charset="0"/>
              </a:rPr>
              <a:t>1</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45</a:t>
            </a:fld>
            <a:endParaRPr lang="en-US" dirty="0"/>
          </a:p>
        </p:txBody>
      </p:sp>
      <p:sp>
        <p:nvSpPr>
          <p:cNvPr id="8" name="Rectángulo 7"/>
          <p:cNvSpPr/>
          <p:nvPr/>
        </p:nvSpPr>
        <p:spPr>
          <a:xfrm>
            <a:off x="0" y="731949"/>
            <a:ext cx="12192000" cy="1508105"/>
          </a:xfrm>
          <a:prstGeom prst="rect">
            <a:avLst/>
          </a:prstGeom>
        </p:spPr>
        <p:txBody>
          <a:bodyPr wrap="square">
            <a:spAutoFit/>
          </a:bodyPr>
          <a:lstStyle/>
          <a:p>
            <a:pPr algn="ct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Deleuze y Guattari captaron perfectamente la importancia de la crítica del concepto de representación en la obra de </a:t>
            </a:r>
            <a:r>
              <a:rPr lang="es-ES" sz="2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Gabriel </a:t>
            </a:r>
            <a:r>
              <a:rPr lang="es-ES" sz="2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a:t>
            </a:r>
            <a:r>
              <a:rPr lang="es-ES" sz="2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2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n w="3175">
                <a:solidFill>
                  <a:srgbClr val="0070C0"/>
                </a:solidFill>
                <a:prstDash val="solid"/>
              </a:ln>
              <a:latin typeface="Bauhaus 93" panose="04030905020B02020C02" pitchFamily="82" charset="0"/>
            </a:endParaRPr>
          </a:p>
        </p:txBody>
      </p:sp>
      <p:sp>
        <p:nvSpPr>
          <p:cNvPr id="9" name="Rectángulo 8"/>
          <p:cNvSpPr/>
          <p:nvPr/>
        </p:nvSpPr>
        <p:spPr>
          <a:xfrm>
            <a:off x="0" y="2178499"/>
            <a:ext cx="12192000" cy="4278094"/>
          </a:xfrm>
          <a:prstGeom prst="rect">
            <a:avLst/>
          </a:prstGeom>
          <a:ln w="12700">
            <a:noFill/>
          </a:ln>
        </p:spPr>
        <p:txBody>
          <a:bodyPr wrap="square">
            <a:spAutoFit/>
          </a:bodyPr>
          <a:lstStyle/>
          <a:p>
            <a:pPr algn="ctr"/>
            <a:r>
              <a:rPr lang="es-ES" sz="3200" dirty="0">
                <a:ln w="12700">
                  <a:solidFill>
                    <a:schemeClr val="tx1"/>
                  </a:solidFill>
                </a:ln>
                <a:solidFill>
                  <a:srgbClr val="0070C0"/>
                </a:solidFill>
              </a:rPr>
              <a:t>“Pues</a:t>
            </a:r>
            <a:r>
              <a:rPr lang="es-ES" sz="3200" dirty="0">
                <a:ln w="12700">
                  <a:solidFill>
                    <a:schemeClr val="tx1"/>
                  </a:solidFill>
                </a:ln>
                <a:solidFill>
                  <a:srgbClr val="0070C0"/>
                </a:solidFill>
              </a:rPr>
              <a:t>, finalmente, la diferencia no es solamente entre lo social y lo individual (o interindividual</a:t>
            </a:r>
            <a:r>
              <a:rPr lang="es-ES" sz="3200" dirty="0">
                <a:ln w="12700">
                  <a:solidFill>
                    <a:schemeClr val="tx1"/>
                  </a:solidFill>
                </a:ln>
                <a:solidFill>
                  <a:srgbClr val="0070C0"/>
                </a:solidFill>
              </a:rPr>
              <a:t>),</a:t>
            </a:r>
          </a:p>
          <a:p>
            <a:pPr algn="ct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Sino </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entre el dominio molar de las representaciones, ya sean colectivas o individuales, y el dominio molecular de las creencias y los deseos, en el que la distinción entre social e individual carece de sentido, puesto que los flujos ya no son atribuibles a los individuos ni </a:t>
            </a:r>
            <a:r>
              <a:rPr lang="es-ES" sz="34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sobrecodificables</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por significantes colectivas”. </a:t>
            </a:r>
            <a:r>
              <a:rPr lang="es-ES" sz="2400" dirty="0">
                <a:ln w="6350">
                  <a:solidFill>
                    <a:srgbClr val="FF0000"/>
                  </a:solidFill>
                </a:ln>
                <a:effectLst>
                  <a:glow rad="63500">
                    <a:schemeClr val="accent2">
                      <a:satMod val="175000"/>
                      <a:alpha val="40000"/>
                    </a:schemeClr>
                  </a:glow>
                </a:effectLst>
                <a:latin typeface="Rockwell" panose="02060603020205020403" pitchFamily="18" charset="0"/>
              </a:rPr>
              <a:t>Mil Mesetas. Deleuze, </a:t>
            </a:r>
            <a:r>
              <a:rPr lang="es-ES" sz="2400" dirty="0" smtClean="0">
                <a:ln w="6350">
                  <a:solidFill>
                    <a:srgbClr val="FF0000"/>
                  </a:solidFill>
                </a:ln>
                <a:effectLst>
                  <a:glow rad="63500">
                    <a:schemeClr val="accent2">
                      <a:satMod val="175000"/>
                      <a:alpha val="40000"/>
                    </a:schemeClr>
                  </a:glow>
                </a:effectLst>
                <a:latin typeface="Rockwell" panose="02060603020205020403" pitchFamily="18" charset="0"/>
              </a:rPr>
              <a:t>Guattari. </a:t>
            </a:r>
            <a:endParaRPr lang="es-ES" sz="2400" b="1" dirty="0">
              <a:ln w="19050">
                <a:solidFill>
                  <a:schemeClr val="tx1"/>
                </a:solidFill>
              </a:ln>
              <a:solidFill>
                <a:srgbClr val="00B05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53377658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150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3" dur="1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1000"/>
                                  </p:stCondLst>
                                  <p:iterate type="lt">
                                    <p:tmPct val="0"/>
                                  </p:iterate>
                                  <p:childTnLst>
                                    <p:set>
                                      <p:cBhvr>
                                        <p:cTn id="17" dur="1" fill="hold">
                                          <p:stCondLst>
                                            <p:cond delay="0"/>
                                          </p:stCondLst>
                                        </p:cTn>
                                        <p:tgtEl>
                                          <p:spTgt spid="9">
                                            <p:txEl>
                                              <p:pRg st="0" end="0"/>
                                            </p:txEl>
                                          </p:spTgt>
                                        </p:tgtEl>
                                        <p:attrNameLst>
                                          <p:attrName>style.visibility</p:attrName>
                                        </p:attrNameLst>
                                      </p:cBhvr>
                                      <p:to>
                                        <p:strVal val="visible"/>
                                      </p:to>
                                    </p:set>
                                    <p:anim calcmode="lin" valueType="num">
                                      <p:cBhvr additive="base">
                                        <p:cTn id="18" dur="15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19" dur="15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2" fill="hold" grpId="0" nodeType="clickEffect">
                                  <p:stCondLst>
                                    <p:cond delay="1000"/>
                                  </p:stCondLst>
                                  <p:iterate type="lt">
                                    <p:tmPct val="0"/>
                                  </p:iterate>
                                  <p:childTnLst>
                                    <p:set>
                                      <p:cBhvr>
                                        <p:cTn id="23" dur="1" fill="hold">
                                          <p:stCondLst>
                                            <p:cond delay="0"/>
                                          </p:stCondLst>
                                        </p:cTn>
                                        <p:tgtEl>
                                          <p:spTgt spid="9">
                                            <p:txEl>
                                              <p:pRg st="1" end="1"/>
                                            </p:txEl>
                                          </p:spTgt>
                                        </p:tgtEl>
                                        <p:attrNameLst>
                                          <p:attrName>style.visibility</p:attrName>
                                        </p:attrNameLst>
                                      </p:cBhvr>
                                      <p:to>
                                        <p:strVal val="visible"/>
                                      </p:to>
                                    </p:set>
                                    <p:anim calcmode="lin" valueType="num">
                                      <p:cBhvr additive="base">
                                        <p:cTn id="24" dur="150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25" dur="150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grpId="2" nodeType="clickEffect">
                                  <p:stCondLst>
                                    <p:cond delay="0"/>
                                  </p:stCondLst>
                                  <p:iterate type="lt">
                                    <p:tmPct val="0"/>
                                  </p:iterate>
                                  <p:childTnLst>
                                    <p:animRot by="21600000">
                                      <p:cBhvr>
                                        <p:cTn id="29" dur="3000" fill="hold"/>
                                        <p:tgtEl>
                                          <p:spTgt spid="9">
                                            <p:txEl>
                                              <p:pRg st="0" end="0"/>
                                            </p:txEl>
                                          </p:spTgt>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8" presetClass="emph" presetSubtype="0" fill="hold" grpId="2" nodeType="clickEffect">
                                  <p:stCondLst>
                                    <p:cond delay="0"/>
                                  </p:stCondLst>
                                  <p:iterate type="lt">
                                    <p:tmPct val="0"/>
                                  </p:iterate>
                                  <p:childTnLst>
                                    <p:animRot by="21600000">
                                      <p:cBhvr>
                                        <p:cTn id="33" dur="3000" fill="hold"/>
                                        <p:tgtEl>
                                          <p:spTgt spid="9">
                                            <p:txEl>
                                              <p:pRg st="1" end="1"/>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34" presetClass="emph" presetSubtype="0" fill="hold" grpId="1" nodeType="clickEffect">
                                  <p:stCondLst>
                                    <p:cond delay="0"/>
                                  </p:stCondLst>
                                  <p:iterate type="lt">
                                    <p:tmPct val="10000"/>
                                  </p:iterate>
                                  <p:childTnLst>
                                    <p:animMotion origin="layout" path="M 2.91667E-6 1.48148E-6 L 2.91667E-6 -0.07222 " pathEditMode="relative" rAng="0" ptsTypes="AA">
                                      <p:cBhvr>
                                        <p:cTn id="37" dur="250" accel="50000" decel="50000" autoRev="1" fill="hold">
                                          <p:stCondLst>
                                            <p:cond delay="0"/>
                                          </p:stCondLst>
                                        </p:cTn>
                                        <p:tgtEl>
                                          <p:spTgt spid="9">
                                            <p:txEl>
                                              <p:pRg st="0" end="0"/>
                                            </p:txEl>
                                          </p:spTgt>
                                        </p:tgtEl>
                                        <p:attrNameLst>
                                          <p:attrName>ppt_x</p:attrName>
                                          <p:attrName>ppt_y</p:attrName>
                                        </p:attrNameLst>
                                      </p:cBhvr>
                                      <p:rCtr x="0" y="-3611"/>
                                    </p:animMotion>
                                    <p:animRot by="1500000">
                                      <p:cBhvr>
                                        <p:cTn id="38" dur="125" fill="hold">
                                          <p:stCondLst>
                                            <p:cond delay="0"/>
                                          </p:stCondLst>
                                        </p:cTn>
                                        <p:tgtEl>
                                          <p:spTgt spid="9">
                                            <p:txEl>
                                              <p:pRg st="0" end="0"/>
                                            </p:txEl>
                                          </p:spTgt>
                                        </p:tgtEl>
                                        <p:attrNameLst>
                                          <p:attrName>r</p:attrName>
                                        </p:attrNameLst>
                                      </p:cBhvr>
                                    </p:animRot>
                                    <p:animRot by="-1500000">
                                      <p:cBhvr>
                                        <p:cTn id="39" dur="125" fill="hold">
                                          <p:stCondLst>
                                            <p:cond delay="125"/>
                                          </p:stCondLst>
                                        </p:cTn>
                                        <p:tgtEl>
                                          <p:spTgt spid="9">
                                            <p:txEl>
                                              <p:pRg st="0" end="0"/>
                                            </p:txEl>
                                          </p:spTgt>
                                        </p:tgtEl>
                                        <p:attrNameLst>
                                          <p:attrName>r</p:attrName>
                                        </p:attrNameLst>
                                      </p:cBhvr>
                                    </p:animRot>
                                    <p:animRot by="-1500000">
                                      <p:cBhvr>
                                        <p:cTn id="40" dur="125" fill="hold">
                                          <p:stCondLst>
                                            <p:cond delay="250"/>
                                          </p:stCondLst>
                                        </p:cTn>
                                        <p:tgtEl>
                                          <p:spTgt spid="9">
                                            <p:txEl>
                                              <p:pRg st="0" end="0"/>
                                            </p:txEl>
                                          </p:spTgt>
                                        </p:tgtEl>
                                        <p:attrNameLst>
                                          <p:attrName>r</p:attrName>
                                        </p:attrNameLst>
                                      </p:cBhvr>
                                    </p:animRot>
                                    <p:animRot by="1500000">
                                      <p:cBhvr>
                                        <p:cTn id="41" dur="125" fill="hold">
                                          <p:stCondLst>
                                            <p:cond delay="375"/>
                                          </p:stCondLst>
                                        </p:cTn>
                                        <p:tgtEl>
                                          <p:spTgt spid="9">
                                            <p:txEl>
                                              <p:pRg st="0" end="0"/>
                                            </p:txEl>
                                          </p:spTgt>
                                        </p:tgtEl>
                                        <p:attrNameLst>
                                          <p:attrName>r</p:attrName>
                                        </p:attrNameLst>
                                      </p:cBhvr>
                                    </p:animRot>
                                  </p:childTnLst>
                                </p:cTn>
                              </p:par>
                            </p:childTnLst>
                          </p:cTn>
                        </p:par>
                      </p:childTnLst>
                    </p:cTn>
                  </p:par>
                  <p:par>
                    <p:cTn id="42" fill="hold">
                      <p:stCondLst>
                        <p:cond delay="indefinite"/>
                      </p:stCondLst>
                      <p:childTnLst>
                        <p:par>
                          <p:cTn id="43" fill="hold">
                            <p:stCondLst>
                              <p:cond delay="0"/>
                            </p:stCondLst>
                            <p:childTnLst>
                              <p:par>
                                <p:cTn id="44" presetID="34" presetClass="emph" presetSubtype="0" fill="hold" grpId="1" nodeType="clickEffect">
                                  <p:stCondLst>
                                    <p:cond delay="0"/>
                                  </p:stCondLst>
                                  <p:iterate type="lt">
                                    <p:tmPct val="10000"/>
                                  </p:iterate>
                                  <p:childTnLst>
                                    <p:animMotion origin="layout" path="M 2.91667E-6 1.11111E-6 L 2.91667E-6 -0.07222 " pathEditMode="relative" rAng="0" ptsTypes="AA">
                                      <p:cBhvr>
                                        <p:cTn id="45" dur="250" accel="50000" decel="50000" autoRev="1" fill="hold">
                                          <p:stCondLst>
                                            <p:cond delay="0"/>
                                          </p:stCondLst>
                                        </p:cTn>
                                        <p:tgtEl>
                                          <p:spTgt spid="9">
                                            <p:txEl>
                                              <p:pRg st="1" end="1"/>
                                            </p:txEl>
                                          </p:spTgt>
                                        </p:tgtEl>
                                        <p:attrNameLst>
                                          <p:attrName>ppt_x</p:attrName>
                                          <p:attrName>ppt_y</p:attrName>
                                        </p:attrNameLst>
                                      </p:cBhvr>
                                      <p:rCtr x="0" y="-3611"/>
                                    </p:animMotion>
                                    <p:animRot by="1500000">
                                      <p:cBhvr>
                                        <p:cTn id="46" dur="125" fill="hold">
                                          <p:stCondLst>
                                            <p:cond delay="0"/>
                                          </p:stCondLst>
                                        </p:cTn>
                                        <p:tgtEl>
                                          <p:spTgt spid="9">
                                            <p:txEl>
                                              <p:pRg st="1" end="1"/>
                                            </p:txEl>
                                          </p:spTgt>
                                        </p:tgtEl>
                                        <p:attrNameLst>
                                          <p:attrName>r</p:attrName>
                                        </p:attrNameLst>
                                      </p:cBhvr>
                                    </p:animRot>
                                    <p:animRot by="-1500000">
                                      <p:cBhvr>
                                        <p:cTn id="47" dur="125" fill="hold">
                                          <p:stCondLst>
                                            <p:cond delay="125"/>
                                          </p:stCondLst>
                                        </p:cTn>
                                        <p:tgtEl>
                                          <p:spTgt spid="9">
                                            <p:txEl>
                                              <p:pRg st="1" end="1"/>
                                            </p:txEl>
                                          </p:spTgt>
                                        </p:tgtEl>
                                        <p:attrNameLst>
                                          <p:attrName>r</p:attrName>
                                        </p:attrNameLst>
                                      </p:cBhvr>
                                    </p:animRot>
                                    <p:animRot by="-1500000">
                                      <p:cBhvr>
                                        <p:cTn id="48" dur="125" fill="hold">
                                          <p:stCondLst>
                                            <p:cond delay="250"/>
                                          </p:stCondLst>
                                        </p:cTn>
                                        <p:tgtEl>
                                          <p:spTgt spid="9">
                                            <p:txEl>
                                              <p:pRg st="1" end="1"/>
                                            </p:txEl>
                                          </p:spTgt>
                                        </p:tgtEl>
                                        <p:attrNameLst>
                                          <p:attrName>r</p:attrName>
                                        </p:attrNameLst>
                                      </p:cBhvr>
                                    </p:animRot>
                                    <p:animRot by="1500000">
                                      <p:cBhvr>
                                        <p:cTn id="49" dur="125" fill="hold">
                                          <p:stCondLst>
                                            <p:cond delay="375"/>
                                          </p:stCondLst>
                                        </p:cTn>
                                        <p:tgtEl>
                                          <p:spTgt spid="9">
                                            <p:txEl>
                                              <p:pRg st="1" end="1"/>
                                            </p:txEl>
                                          </p:spTgt>
                                        </p:tgtEl>
                                        <p:attrNameLst>
                                          <p:attrName>r</p:attrName>
                                        </p:attrNameLst>
                                      </p:cBhvr>
                                    </p:animRot>
                                  </p:childTnLst>
                                </p:cTn>
                              </p:par>
                            </p:childTnLst>
                          </p:cTn>
                        </p:par>
                      </p:childTnLst>
                    </p:cTn>
                  </p:par>
                  <p:par>
                    <p:cTn id="50" fill="hold">
                      <p:stCondLst>
                        <p:cond delay="indefinite"/>
                      </p:stCondLst>
                      <p:childTnLst>
                        <p:par>
                          <p:cTn id="51" fill="hold">
                            <p:stCondLst>
                              <p:cond delay="0"/>
                            </p:stCondLst>
                            <p:childTnLst>
                              <p:par>
                                <p:cTn id="52" presetID="2" presetClass="entr" presetSubtype="2" fill="hold" grpId="0" nodeType="clickEffect">
                                  <p:stCondLst>
                                    <p:cond delay="0"/>
                                  </p:stCondLst>
                                  <p:childTnLst>
                                    <p:set>
                                      <p:cBhvr>
                                        <p:cTn id="53" dur="1" fill="hold">
                                          <p:stCondLst>
                                            <p:cond delay="0"/>
                                          </p:stCondLst>
                                        </p:cTn>
                                        <p:tgtEl>
                                          <p:spTgt spid="7"/>
                                        </p:tgtEl>
                                        <p:attrNameLst>
                                          <p:attrName>style.visibility</p:attrName>
                                        </p:attrNameLst>
                                      </p:cBhvr>
                                      <p:to>
                                        <p:strVal val="visible"/>
                                      </p:to>
                                    </p:set>
                                    <p:anim calcmode="lin" valueType="num">
                                      <p:cBhvr additive="base">
                                        <p:cTn id="54" dur="10000" fill="hold"/>
                                        <p:tgtEl>
                                          <p:spTgt spid="7"/>
                                        </p:tgtEl>
                                        <p:attrNameLst>
                                          <p:attrName>ppt_x</p:attrName>
                                        </p:attrNameLst>
                                      </p:cBhvr>
                                      <p:tavLst>
                                        <p:tav tm="0">
                                          <p:val>
                                            <p:strVal val="1+#ppt_w/2"/>
                                          </p:val>
                                        </p:tav>
                                        <p:tav tm="100000">
                                          <p:val>
                                            <p:strVal val="#ppt_x"/>
                                          </p:val>
                                        </p:tav>
                                      </p:tavLst>
                                    </p:anim>
                                    <p:anim calcmode="lin" valueType="num">
                                      <p:cBhvr additive="base">
                                        <p:cTn id="55"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uiExpand="1" build="p"/>
      <p:bldP spid="7" grpId="0"/>
      <p:bldP spid="9" grpId="0" build="p"/>
      <p:bldP spid="9" grpId="1" build="allAtOnce"/>
      <p:bldP spid="9" grpId="2" build="allAtOnce"/>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4063"/>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Maurizio Lazzarato. </a:t>
            </a:r>
          </a:p>
          <a:p>
            <a:pPr algn="ctr"/>
            <a:r>
              <a:rPr lang="es-ES" sz="2000" dirty="0">
                <a:latin typeface="Tw Cen MT Condensed" panose="020B0606020104020203" pitchFamily="34" charset="0"/>
              </a:rPr>
              <a:t>Cap. V, LA MEMORIA SOCIAL REPRESENTACIONES y </a:t>
            </a:r>
            <a:r>
              <a:rPr lang="es-ES" sz="2000" dirty="0" smtClean="0">
                <a:latin typeface="Tw Cen MT Condensed" panose="020B0606020104020203" pitchFamily="34" charset="0"/>
              </a:rPr>
              <a:t>CREENCIAS. pág</a:t>
            </a:r>
            <a:r>
              <a:rPr lang="es-ES" sz="2000" dirty="0">
                <a:latin typeface="Tw Cen MT Condensed" panose="020B0606020104020203" pitchFamily="34" charset="0"/>
              </a:rPr>
              <a:t>. 234-235. Parte 2.</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46</a:t>
            </a:fld>
            <a:endParaRPr lang="en-US" dirty="0"/>
          </a:p>
        </p:txBody>
      </p:sp>
      <p:sp>
        <p:nvSpPr>
          <p:cNvPr id="8" name="Rectángulo 7"/>
          <p:cNvSpPr/>
          <p:nvPr/>
        </p:nvSpPr>
        <p:spPr>
          <a:xfrm>
            <a:off x="0" y="731949"/>
            <a:ext cx="12192000" cy="6017032"/>
          </a:xfrm>
          <a:prstGeom prst="rect">
            <a:avLst/>
          </a:prstGeom>
        </p:spPr>
        <p:txBody>
          <a:bodyPr wrap="square">
            <a:spAutoFit/>
          </a:bodyPr>
          <a:lstStyle/>
          <a:p>
            <a:pPr algn="ctr"/>
            <a:r>
              <a:rPr lang="es-ES" sz="3200" dirty="0">
                <a:ln w="12700">
                  <a:solidFill>
                    <a:schemeClr val="tx1"/>
                  </a:solidFill>
                </a:ln>
                <a:solidFill>
                  <a:srgbClr val="0070C0"/>
                </a:solidFill>
              </a:rPr>
              <a:t>Mientras que las representaciones son resultantes, los deseos y las creencias </a:t>
            </a:r>
            <a:r>
              <a:rPr lang="es-ES" sz="3200" b="1" i="1" dirty="0">
                <a:ln w="12700">
                  <a:solidFill>
                    <a:schemeClr val="tx1"/>
                  </a:solidFill>
                </a:ln>
                <a:solidFill>
                  <a:srgbClr val="0070C0"/>
                </a:solidFill>
                <a:effectLst>
                  <a:outerShdw blurRad="38100" dist="38100" dir="2700000" algn="tl">
                    <a:srgbClr val="000000">
                      <a:alpha val="43137"/>
                    </a:srgbClr>
                  </a:outerShdw>
                </a:effectLst>
              </a:rPr>
              <a:t>“se crean, se agotan o mudan” </a:t>
            </a:r>
            <a:r>
              <a:rPr lang="es-ES" sz="3200" dirty="0">
                <a:ln w="12700">
                  <a:solidFill>
                    <a:schemeClr val="tx1"/>
                  </a:solidFill>
                </a:ln>
                <a:solidFill>
                  <a:srgbClr val="0070C0"/>
                </a:solidFill>
              </a:rPr>
              <a:t>y </a:t>
            </a:r>
            <a:r>
              <a:rPr lang="es-ES" sz="3200" b="1" i="1" dirty="0">
                <a:ln w="12700">
                  <a:solidFill>
                    <a:schemeClr val="tx1"/>
                  </a:solidFill>
                </a:ln>
                <a:solidFill>
                  <a:srgbClr val="0070C0"/>
                </a:solidFill>
                <a:effectLst>
                  <a:outerShdw blurRad="38100" dist="38100" dir="2700000" algn="tl">
                    <a:srgbClr val="000000">
                      <a:alpha val="43137"/>
                    </a:srgbClr>
                  </a:outerShdw>
                </a:effectLst>
              </a:rPr>
              <a:t>“se añaden, se sustraen o se combinan”</a:t>
            </a:r>
            <a:r>
              <a:rPr lang="es-ES" sz="3200" dirty="0">
                <a:ln w="12700">
                  <a:solidFill>
                    <a:schemeClr val="tx1"/>
                  </a:solidFill>
                </a:ln>
                <a:solidFill>
                  <a:srgbClr val="0070C0"/>
                </a:solidFill>
              </a:rPr>
              <a:t> operando como fuerzas constitutivas. </a:t>
            </a:r>
            <a:r>
              <a:rPr lang="es-ES" sz="3200" dirty="0" smtClean="0">
                <a:ln w="12700">
                  <a:solidFill>
                    <a:schemeClr val="tx1"/>
                  </a:solidFill>
                </a:ln>
                <a:solidFill>
                  <a:srgbClr val="0070C0"/>
                </a:solidFill>
              </a:rPr>
              <a:t>Gabriel Tarde</a:t>
            </a:r>
            <a:r>
              <a:rPr lang="es-ES" sz="3200" dirty="0">
                <a:ln w="12700">
                  <a:solidFill>
                    <a:schemeClr val="tx1"/>
                  </a:solidFill>
                </a:ln>
                <a:solidFill>
                  <a:srgbClr val="0070C0"/>
                </a:solidFill>
              </a:rPr>
              <a:t>.</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creencia y el deseo no actúan a nivel de la representación, puesto que son fuerzas </a:t>
            </a:r>
            <a:r>
              <a:rPr lang="es-ES" sz="32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infrarepresentacionales</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 la misma forma que tampoco actúan a nivel lingüístico pues son </a:t>
            </a:r>
            <a:r>
              <a:rPr lang="es-ES" sz="32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infralingüísticas</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3200" b="1" i="1" dirty="0">
                <a:ln w="12700">
                  <a:solidFill>
                    <a:schemeClr val="tx1"/>
                  </a:solidFill>
                </a:ln>
                <a:solidFill>
                  <a:srgbClr val="0070C0"/>
                </a:solidFill>
                <a:effectLst>
                  <a:outerShdw blurRad="38100" dist="38100" dir="2700000" algn="tl">
                    <a:srgbClr val="000000">
                      <a:alpha val="43137"/>
                    </a:srgbClr>
                  </a:outerShdw>
                </a:effectLst>
              </a:rPr>
              <a:t>Lo social, el lenguaje y lo colectivo no agotan todo lo real.</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acción social, tal como Tarde la entiende, consiste en un proceso de institucionalización y de desinstitucionalización continua.</a:t>
            </a:r>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n w="3175">
                <a:solidFill>
                  <a:srgbClr val="0070C0"/>
                </a:solidFill>
                <a:prstDash val="solid"/>
              </a:ln>
              <a:latin typeface="Bauhaus 93" panose="04030905020B02020C02" pitchFamily="82" charset="0"/>
            </a:endParaRPr>
          </a:p>
        </p:txBody>
      </p:sp>
    </p:spTree>
    <p:extLst>
      <p:ext uri="{BB962C8B-B14F-4D97-AF65-F5344CB8AC3E}">
        <p14:creationId xmlns:p14="http://schemas.microsoft.com/office/powerpoint/2010/main" val="274679869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150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3" dur="1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grpId="0" nodeType="clickEffect">
                                  <p:stCondLst>
                                    <p:cond delay="200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150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9" dur="15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grpId="0" nodeType="clickEffect">
                                  <p:stCondLst>
                                    <p:cond delay="2000"/>
                                  </p:stCondLst>
                                  <p:childTnLst>
                                    <p:set>
                                      <p:cBhvr>
                                        <p:cTn id="23" dur="1" fill="hold">
                                          <p:stCondLst>
                                            <p:cond delay="0"/>
                                          </p:stCondLst>
                                        </p:cTn>
                                        <p:tgtEl>
                                          <p:spTgt spid="8">
                                            <p:txEl>
                                              <p:pRg st="2" end="2"/>
                                            </p:txEl>
                                          </p:spTgt>
                                        </p:tgtEl>
                                        <p:attrNameLst>
                                          <p:attrName>style.visibility</p:attrName>
                                        </p:attrNameLst>
                                      </p:cBhvr>
                                      <p:to>
                                        <p:strVal val="visible"/>
                                      </p:to>
                                    </p:set>
                                    <p:anim calcmode="lin" valueType="num">
                                      <p:cBhvr additive="base">
                                        <p:cTn id="24" dur="150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25" dur="15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grpId="0" nodeType="clickEffect">
                                  <p:stCondLst>
                                    <p:cond delay="2000"/>
                                  </p:stCondLst>
                                  <p:childTnLst>
                                    <p:set>
                                      <p:cBhvr>
                                        <p:cTn id="29" dur="1" fill="hold">
                                          <p:stCondLst>
                                            <p:cond delay="0"/>
                                          </p:stCondLst>
                                        </p:cTn>
                                        <p:tgtEl>
                                          <p:spTgt spid="8">
                                            <p:txEl>
                                              <p:pRg st="3" end="3"/>
                                            </p:txEl>
                                          </p:spTgt>
                                        </p:tgtEl>
                                        <p:attrNameLst>
                                          <p:attrName>style.visibility</p:attrName>
                                        </p:attrNameLst>
                                      </p:cBhvr>
                                      <p:to>
                                        <p:strVal val="visible"/>
                                      </p:to>
                                    </p:set>
                                    <p:anim calcmode="lin" valueType="num">
                                      <p:cBhvr additive="base">
                                        <p:cTn id="30" dur="150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31" dur="150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10000" fill="hold"/>
                                        <p:tgtEl>
                                          <p:spTgt spid="7"/>
                                        </p:tgtEl>
                                        <p:attrNameLst>
                                          <p:attrName>ppt_x</p:attrName>
                                        </p:attrNameLst>
                                      </p:cBhvr>
                                      <p:tavLst>
                                        <p:tav tm="0">
                                          <p:val>
                                            <p:strVal val="1+#ppt_w/2"/>
                                          </p:val>
                                        </p:tav>
                                        <p:tav tm="100000">
                                          <p:val>
                                            <p:strVal val="#ppt_x"/>
                                          </p:val>
                                        </p:tav>
                                      </p:tavLst>
                                    </p:anim>
                                    <p:anim calcmode="lin" valueType="num">
                                      <p:cBhvr additive="base">
                                        <p:cTn id="3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p>
          <a:p>
            <a:pPr algn="ctr"/>
            <a:r>
              <a:rPr lang="es-ES" sz="2000" dirty="0">
                <a:latin typeface="Tw Cen MT Condensed" panose="020B0606020104020203" pitchFamily="34" charset="0"/>
              </a:rPr>
              <a:t>Cap. V, LA MEMORIA SOCIAL REPRESENTACIONES y CREENCIAS. pág. 234-235. </a:t>
            </a:r>
            <a:r>
              <a:rPr lang="es-ES" sz="2000" dirty="0" smtClean="0">
                <a:latin typeface="Tw Cen MT Condensed" panose="020B0606020104020203" pitchFamily="34" charset="0"/>
              </a:rPr>
              <a:t>parte 3.</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47</a:t>
            </a:fld>
            <a:endParaRPr lang="en-US" dirty="0"/>
          </a:p>
        </p:txBody>
      </p:sp>
      <p:sp>
        <p:nvSpPr>
          <p:cNvPr id="8" name="Rectángulo 7"/>
          <p:cNvSpPr/>
          <p:nvPr/>
        </p:nvSpPr>
        <p:spPr>
          <a:xfrm>
            <a:off x="0" y="707886"/>
            <a:ext cx="12192000" cy="5601533"/>
          </a:xfrm>
          <a:prstGeom prst="rect">
            <a:avLst/>
          </a:prstGeom>
        </p:spPr>
        <p:txBody>
          <a:bodyPr wrap="square">
            <a:spAutoFit/>
          </a:bodyPr>
          <a:lstStyle/>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pasaje de lo inconsciente a lo consciente, de lo molecular (cerebral y social) a lo molar (cerebral y social) y el paso inverso, lo consciente, lo molar y lo social que vuelven a descender en el inconsciente (contrayéndose en hábitos y costumbres). </a:t>
            </a:r>
          </a:p>
          <a:p>
            <a:pPr algn="ctr"/>
            <a:r>
              <a:rPr lang="es-ES" sz="3300" dirty="0">
                <a:ln w="12700">
                  <a:solidFill>
                    <a:schemeClr val="tx1"/>
                  </a:solidFill>
                </a:ln>
                <a:solidFill>
                  <a:srgbClr val="0070C0"/>
                </a:solidFill>
              </a:rPr>
              <a:t>S</a:t>
            </a:r>
            <a:r>
              <a:rPr lang="es-ES" sz="3300" dirty="0" smtClean="0">
                <a:ln w="12700">
                  <a:solidFill>
                    <a:schemeClr val="tx1"/>
                  </a:solidFill>
                </a:ln>
                <a:solidFill>
                  <a:srgbClr val="0070C0"/>
                </a:solidFill>
              </a:rPr>
              <a:t>e </a:t>
            </a:r>
            <a:r>
              <a:rPr lang="es-ES" sz="3300" dirty="0">
                <a:ln w="12700">
                  <a:solidFill>
                    <a:schemeClr val="tx1"/>
                  </a:solidFill>
                </a:ln>
                <a:solidFill>
                  <a:srgbClr val="0070C0"/>
                </a:solidFill>
              </a:rPr>
              <a:t>hace por la imitación y la invención y por la acción de las fuerzas constitutivas del deseo y de la creencia.</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representación no solo no puede explicar ese trabajo, sino que corta la acción recíproca de lo molecular y de lo molar, impidiendo la circulación, las transmisiones y las comunicaciones entre lo que es y la producción de lo nuevo.</a:t>
            </a:r>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272351991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20000"/>
                                        <p:tgtEl>
                                          <p:spTgt spid="8">
                                            <p:txEl>
                                              <p:pRg st="0" end="0"/>
                                            </p:txEl>
                                          </p:spTgt>
                                        </p:tgtEl>
                                      </p:cBhvr>
                                    </p:animEffect>
                                    <p:anim calcmode="lin" valueType="num">
                                      <p:cBhvr>
                                        <p:cTn id="13" dur="20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20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2000"/>
                                  </p:stCondLst>
                                  <p:childTnLst>
                                    <p:set>
                                      <p:cBhvr>
                                        <p:cTn id="18" dur="1" fill="hold">
                                          <p:stCondLst>
                                            <p:cond delay="0"/>
                                          </p:stCondLst>
                                        </p:cTn>
                                        <p:tgtEl>
                                          <p:spTgt spid="8">
                                            <p:txEl>
                                              <p:pRg st="1" end="1"/>
                                            </p:txEl>
                                          </p:spTgt>
                                        </p:tgtEl>
                                        <p:attrNameLst>
                                          <p:attrName>style.visibility</p:attrName>
                                        </p:attrNameLst>
                                      </p:cBhvr>
                                      <p:to>
                                        <p:strVal val="visible"/>
                                      </p:to>
                                    </p:set>
                                    <p:animEffect transition="in" filter="fade">
                                      <p:cBhvr>
                                        <p:cTn id="19" dur="20000"/>
                                        <p:tgtEl>
                                          <p:spTgt spid="8">
                                            <p:txEl>
                                              <p:pRg st="1" end="1"/>
                                            </p:txEl>
                                          </p:spTgt>
                                        </p:tgtEl>
                                      </p:cBhvr>
                                    </p:animEffect>
                                    <p:anim calcmode="lin" valueType="num">
                                      <p:cBhvr>
                                        <p:cTn id="20" dur="20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1" dur="20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2000"/>
                                  </p:stCondLst>
                                  <p:childTnLst>
                                    <p:set>
                                      <p:cBhvr>
                                        <p:cTn id="25" dur="1" fill="hold">
                                          <p:stCondLst>
                                            <p:cond delay="0"/>
                                          </p:stCondLst>
                                        </p:cTn>
                                        <p:tgtEl>
                                          <p:spTgt spid="8">
                                            <p:txEl>
                                              <p:pRg st="2" end="2"/>
                                            </p:txEl>
                                          </p:spTgt>
                                        </p:tgtEl>
                                        <p:attrNameLst>
                                          <p:attrName>style.visibility</p:attrName>
                                        </p:attrNameLst>
                                      </p:cBhvr>
                                      <p:to>
                                        <p:strVal val="visible"/>
                                      </p:to>
                                    </p:set>
                                    <p:animEffect transition="in" filter="fade">
                                      <p:cBhvr>
                                        <p:cTn id="26" dur="20000"/>
                                        <p:tgtEl>
                                          <p:spTgt spid="8">
                                            <p:txEl>
                                              <p:pRg st="2" end="2"/>
                                            </p:txEl>
                                          </p:spTgt>
                                        </p:tgtEl>
                                      </p:cBhvr>
                                    </p:animEffect>
                                    <p:anim calcmode="lin" valueType="num">
                                      <p:cBhvr>
                                        <p:cTn id="27" dur="20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8" dur="20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10000" fill="hold"/>
                                        <p:tgtEl>
                                          <p:spTgt spid="6"/>
                                        </p:tgtEl>
                                        <p:attrNameLst>
                                          <p:attrName>ppt_x</p:attrName>
                                        </p:attrNameLst>
                                      </p:cBhvr>
                                      <p:tavLst>
                                        <p:tav tm="0">
                                          <p:val>
                                            <p:strVal val="1+#ppt_w/2"/>
                                          </p:val>
                                        </p:tav>
                                        <p:tav tm="100000">
                                          <p:val>
                                            <p:strVal val="#ppt_x"/>
                                          </p:val>
                                        </p:tav>
                                      </p:tavLst>
                                    </p:anim>
                                    <p:anim calcmode="lin" valueType="num">
                                      <p:cBhvr additive="base">
                                        <p:cTn id="34"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uiExpand="1" build="p"/>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3463"/>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 </a:t>
            </a:r>
          </a:p>
          <a:p>
            <a:pPr algn="ctr"/>
            <a:r>
              <a:rPr lang="es-ES" sz="2000" dirty="0">
                <a:latin typeface="Tw Cen MT Condensed" panose="020B0606020104020203" pitchFamily="34" charset="0"/>
              </a:rPr>
              <a:t>Cap. V, LA MEMORIA SOCIAL REPRESENTACIONES y CREENCIAS. pág. 234-235. Parte </a:t>
            </a:r>
            <a:r>
              <a:rPr lang="es-ES" sz="2000" dirty="0" smtClean="0">
                <a:latin typeface="Tw Cen MT Condensed" panose="020B0606020104020203" pitchFamily="34" charset="0"/>
              </a:rPr>
              <a:t>4. </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48</a:t>
            </a:fld>
            <a:endParaRPr lang="en-US" dirty="0"/>
          </a:p>
        </p:txBody>
      </p:sp>
      <p:sp>
        <p:nvSpPr>
          <p:cNvPr id="8" name="Rectángulo 7"/>
          <p:cNvSpPr/>
          <p:nvPr/>
        </p:nvSpPr>
        <p:spPr>
          <a:xfrm>
            <a:off x="0" y="673521"/>
            <a:ext cx="12192000" cy="5632311"/>
          </a:xfrm>
          <a:prstGeom prst="rect">
            <a:avLst/>
          </a:prstGeom>
        </p:spPr>
        <p:txBody>
          <a:bodyPr wrap="square">
            <a:spAutoFit/>
          </a:bodyPr>
          <a:lstStyle/>
          <a:p>
            <a:pPr algn="ct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diferencia cualitativa de las dos líneas no impide que se impulsen o coincidan </a:t>
            </a: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los movimientos </a:t>
            </a: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moleculares</a:t>
            </a:r>
          </a:p>
          <a:p>
            <a:pPr algn="ct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no serían </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nada si no volvieran a pasar por las </a:t>
            </a: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grandes</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organizaciones molares, y no modificasen sus distribuciones binarias de sexos, de clases, de partidos</a:t>
            </a: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2000" b="1" i="1" dirty="0" smtClean="0">
                <a:ln w="6350">
                  <a:solidFill>
                    <a:srgbClr val="FF0000"/>
                  </a:solidFill>
                </a:ln>
                <a:effectLst>
                  <a:outerShdw blurRad="38100" dist="38100" dir="2700000" algn="tl">
                    <a:srgbClr val="000000">
                      <a:alpha val="43137"/>
                    </a:srgbClr>
                  </a:outerShdw>
                </a:effectLst>
                <a:latin typeface="Tempus Sans ITC" panose="04020404030D07020202" pitchFamily="82" charset="0"/>
              </a:rPr>
              <a:t>Mil </a:t>
            </a:r>
            <a:r>
              <a:rPr lang="es-ES" sz="2000" b="1" i="1" dirty="0">
                <a:ln w="6350">
                  <a:solidFill>
                    <a:srgbClr val="FF0000"/>
                  </a:solidFill>
                </a:ln>
                <a:effectLst>
                  <a:outerShdw blurRad="38100" dist="38100" dir="2700000" algn="tl">
                    <a:srgbClr val="000000">
                      <a:alpha val="43137"/>
                    </a:srgbClr>
                  </a:outerShdw>
                </a:effectLst>
                <a:latin typeface="Tempus Sans ITC" panose="04020404030D07020202" pitchFamily="82" charset="0"/>
              </a:rPr>
              <a:t>Mesetas. Deleuze, </a:t>
            </a:r>
            <a:r>
              <a:rPr lang="es-ES" sz="2000" b="1" i="1" dirty="0" smtClean="0">
                <a:ln w="6350">
                  <a:solidFill>
                    <a:srgbClr val="FF0000"/>
                  </a:solidFill>
                </a:ln>
                <a:effectLst>
                  <a:outerShdw blurRad="38100" dist="38100" dir="2700000" algn="tl">
                    <a:srgbClr val="000000">
                      <a:alpha val="43137"/>
                    </a:srgbClr>
                  </a:outerShdw>
                </a:effectLst>
                <a:latin typeface="Tempus Sans ITC" panose="04020404030D07020202" pitchFamily="82" charset="0"/>
              </a:rPr>
              <a:t>Guattari.</a:t>
            </a:r>
          </a:p>
          <a:p>
            <a:pPr algn="ctr"/>
            <a:r>
              <a:rPr lang="es-ES" sz="3400" dirty="0" smtClean="0">
                <a:ln w="12700">
                  <a:solidFill>
                    <a:schemeClr val="tx1"/>
                  </a:solidFill>
                </a:ln>
                <a:solidFill>
                  <a:srgbClr val="0070C0"/>
                </a:solidFill>
              </a:rPr>
              <a:t>La representación </a:t>
            </a:r>
            <a:r>
              <a:rPr lang="es-ES" sz="3400" dirty="0">
                <a:ln w="12700">
                  <a:solidFill>
                    <a:schemeClr val="tx1"/>
                  </a:solidFill>
                </a:ln>
                <a:solidFill>
                  <a:srgbClr val="0070C0"/>
                </a:solidFill>
              </a:rPr>
              <a:t>individual es así lo que separa la fuerza de lo que ella puede, ya que  separa precisamente lo molar de lo molecular, lo consciente de lo inconsciente, el sujeto de su vida impersonal, </a:t>
            </a:r>
            <a:r>
              <a:rPr lang="es-ES" sz="3400" dirty="0" err="1">
                <a:ln w="12700">
                  <a:solidFill>
                    <a:schemeClr val="tx1"/>
                  </a:solidFill>
                </a:ln>
                <a:solidFill>
                  <a:srgbClr val="0070C0"/>
                </a:solidFill>
              </a:rPr>
              <a:t>preindividual</a:t>
            </a:r>
            <a:r>
              <a:rPr lang="es-ES" sz="3400" dirty="0">
                <a:ln w="12700">
                  <a:solidFill>
                    <a:schemeClr val="tx1"/>
                  </a:solidFill>
                </a:ln>
                <a:solidFill>
                  <a:srgbClr val="0070C0"/>
                </a:solidFill>
              </a:rPr>
              <a:t> y afectiva, lo actual de lo virtual.</a:t>
            </a:r>
          </a:p>
        </p:txBody>
      </p:sp>
      <p:sp>
        <p:nvSpPr>
          <p:cNvPr id="7" name="Rectángulo 6"/>
          <p:cNvSpPr/>
          <p:nvPr/>
        </p:nvSpPr>
        <p:spPr>
          <a:xfrm>
            <a:off x="0" y="6515440"/>
            <a:ext cx="11098924"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260982627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15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3" dur="1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200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150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9" dur="15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2" fill="hold" grpId="0" nodeType="clickEffect">
                                  <p:stCondLst>
                                    <p:cond delay="2000"/>
                                  </p:stCondLst>
                                  <p:childTnLst>
                                    <p:set>
                                      <p:cBhvr>
                                        <p:cTn id="23" dur="1" fill="hold">
                                          <p:stCondLst>
                                            <p:cond delay="0"/>
                                          </p:stCondLst>
                                        </p:cTn>
                                        <p:tgtEl>
                                          <p:spTgt spid="8">
                                            <p:txEl>
                                              <p:pRg st="2" end="2"/>
                                            </p:txEl>
                                          </p:spTgt>
                                        </p:tgtEl>
                                        <p:attrNameLst>
                                          <p:attrName>style.visibility</p:attrName>
                                        </p:attrNameLst>
                                      </p:cBhvr>
                                      <p:to>
                                        <p:strVal val="visible"/>
                                      </p:to>
                                    </p:set>
                                    <p:anim calcmode="lin" valueType="num">
                                      <p:cBhvr additive="base">
                                        <p:cTn id="24" dur="150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5" dur="15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12" fill="hold" grpId="0" nodeType="clickEffect">
                                  <p:stCondLst>
                                    <p:cond delay="2000"/>
                                  </p:stCondLst>
                                  <p:childTnLst>
                                    <p:set>
                                      <p:cBhvr>
                                        <p:cTn id="29" dur="1" fill="hold">
                                          <p:stCondLst>
                                            <p:cond delay="0"/>
                                          </p:stCondLst>
                                        </p:cTn>
                                        <p:tgtEl>
                                          <p:spTgt spid="8">
                                            <p:txEl>
                                              <p:pRg st="3" end="3"/>
                                            </p:txEl>
                                          </p:spTgt>
                                        </p:tgtEl>
                                        <p:attrNameLst>
                                          <p:attrName>style.visibility</p:attrName>
                                        </p:attrNameLst>
                                      </p:cBhvr>
                                      <p:to>
                                        <p:strVal val="visible"/>
                                      </p:to>
                                    </p:set>
                                    <p:anim calcmode="lin" valueType="num">
                                      <p:cBhvr additive="base">
                                        <p:cTn id="30" dur="150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31" dur="150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10000" fill="hold"/>
                                        <p:tgtEl>
                                          <p:spTgt spid="7"/>
                                        </p:tgtEl>
                                        <p:attrNameLst>
                                          <p:attrName>ppt_x</p:attrName>
                                        </p:attrNameLst>
                                      </p:cBhvr>
                                      <p:tavLst>
                                        <p:tav tm="0">
                                          <p:val>
                                            <p:strVal val="1+#ppt_w/2"/>
                                          </p:val>
                                        </p:tav>
                                        <p:tav tm="100000">
                                          <p:val>
                                            <p:strVal val="#ppt_x"/>
                                          </p:val>
                                        </p:tav>
                                      </p:tavLst>
                                    </p:anim>
                                    <p:anim calcmode="lin" valueType="num">
                                      <p:cBhvr additive="base">
                                        <p:cTn id="3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24063"/>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Lazzarato</a:t>
            </a:r>
            <a:endParaRPr lang="es-ES" sz="2000" dirty="0">
              <a:latin typeface="Tw Cen MT Condensed" panose="020B0606020104020203" pitchFamily="34" charset="0"/>
            </a:endParaRPr>
          </a:p>
          <a:p>
            <a:pPr algn="ctr"/>
            <a:r>
              <a:rPr lang="es-ES" sz="2000" dirty="0">
                <a:latin typeface="Tw Cen MT Condensed" panose="020B0606020104020203" pitchFamily="34" charset="0"/>
              </a:rPr>
              <a:t>Cap. V, LA MEMORIA SOCIAL REPRESENTACIONES y CREENCIAS. pág. 234-235. Parte </a:t>
            </a:r>
            <a:r>
              <a:rPr lang="es-ES" sz="2000" dirty="0" smtClean="0">
                <a:latin typeface="Tw Cen MT Condensed" panose="020B0606020104020203" pitchFamily="34" charset="0"/>
              </a:rPr>
              <a:t>5.</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49</a:t>
            </a:fld>
            <a:endParaRPr lang="en-US" dirty="0"/>
          </a:p>
        </p:txBody>
      </p:sp>
      <p:sp>
        <p:nvSpPr>
          <p:cNvPr id="8" name="Rectángulo 7"/>
          <p:cNvSpPr/>
          <p:nvPr/>
        </p:nvSpPr>
        <p:spPr>
          <a:xfrm>
            <a:off x="0" y="706017"/>
            <a:ext cx="12192000" cy="5663089"/>
          </a:xfrm>
          <a:prstGeom prst="rect">
            <a:avLst/>
          </a:prstGeom>
        </p:spPr>
        <p:txBody>
          <a:bodyPr wrap="square">
            <a:spAutoFit/>
          </a:bodyPr>
          <a:lstStyle/>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representación colectiva, de la misma forma, separa la multiplicidad de las fuerzas moleculares e infinitesimales que actúan en la sociedad, de las instituciones. Juntas ellas separan la acción molar del sentir, de lo virtual, de la creencia y del deseo, de su modo de expresión y de comunicación molecular.</a:t>
            </a:r>
          </a:p>
          <a:p>
            <a:pPr algn="ctr"/>
            <a:r>
              <a:rPr lang="es-ES" sz="3800" dirty="0" smtClean="0">
                <a:ln w="12700">
                  <a:solidFill>
                    <a:schemeClr val="tx1"/>
                  </a:solidFill>
                </a:ln>
                <a:solidFill>
                  <a:srgbClr val="0070C0"/>
                </a:solidFill>
              </a:rPr>
              <a:t>La </a:t>
            </a:r>
            <a:r>
              <a:rPr lang="es-ES" sz="3800" dirty="0">
                <a:ln w="12700">
                  <a:solidFill>
                    <a:schemeClr val="tx1"/>
                  </a:solidFill>
                </a:ln>
                <a:solidFill>
                  <a:srgbClr val="0070C0"/>
                </a:solidFill>
              </a:rPr>
              <a:t>representación sólo retiene lo que es actual y anula la virtualidad y la intensidad de la acción molecular de la existencia impersonal tanto individual como </a:t>
            </a:r>
            <a:r>
              <a:rPr lang="es-ES" sz="3800" dirty="0" smtClean="0">
                <a:ln w="12700">
                  <a:solidFill>
                    <a:schemeClr val="tx1"/>
                  </a:solidFill>
                </a:ln>
                <a:solidFill>
                  <a:srgbClr val="0070C0"/>
                </a:solidFill>
              </a:rPr>
              <a:t>social</a:t>
            </a:r>
            <a:endParaRPr lang="es-ES" sz="3200" dirty="0">
              <a:solidFill>
                <a:srgbClr val="FF0000"/>
              </a:solidFill>
            </a:endParaRPr>
          </a:p>
        </p:txBody>
      </p:sp>
      <p:sp>
        <p:nvSpPr>
          <p:cNvPr id="7" name="Rectángulo 6"/>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72427972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15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3" dur="1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200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150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9" dur="15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0" fill="hold"/>
                                        <p:tgtEl>
                                          <p:spTgt spid="7"/>
                                        </p:tgtEl>
                                        <p:attrNameLst>
                                          <p:attrName>ppt_x</p:attrName>
                                        </p:attrNameLst>
                                      </p:cBhvr>
                                      <p:tavLst>
                                        <p:tav tm="0">
                                          <p:val>
                                            <p:strVal val="1+#ppt_w/2"/>
                                          </p:val>
                                        </p:tav>
                                        <p:tav tm="100000">
                                          <p:val>
                                            <p:strVal val="#ppt_x"/>
                                          </p:val>
                                        </p:tav>
                                      </p:tavLst>
                                    </p:anim>
                                    <p:anim calcmode="lin" valueType="num">
                                      <p:cBhvr additive="base">
                                        <p:cTn id="25"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6063198"/>
          </a:xfrm>
          <a:prstGeom prst="rect">
            <a:avLst/>
          </a:prstGeom>
          <a:ln w="12700">
            <a:noFill/>
          </a:ln>
        </p:spPr>
        <p:txBody>
          <a:bodyPr wrap="square">
            <a:spAutoFit/>
          </a:bodyPr>
          <a:lstStyle/>
          <a:p>
            <a:pPr algn="ctr"/>
            <a:r>
              <a:rPr lang="es-ES" sz="3000" b="1" i="1" dirty="0">
                <a:ln w="12700">
                  <a:solidFill>
                    <a:schemeClr val="tx1"/>
                  </a:solidFill>
                </a:ln>
                <a:solidFill>
                  <a:srgbClr val="0070C0"/>
                </a:solidFill>
                <a:effectLst>
                  <a:outerShdw blurRad="38100" dist="38100" dir="2700000" algn="tl">
                    <a:srgbClr val="000000">
                      <a:alpha val="43137"/>
                    </a:srgbClr>
                  </a:outerShdw>
                </a:effectLst>
              </a:rPr>
              <a:t>La invención</a:t>
            </a:r>
            <a:r>
              <a:rPr lang="es-ES" sz="3000" dirty="0">
                <a:ln w="12700">
                  <a:solidFill>
                    <a:schemeClr val="tx1"/>
                  </a:solidFill>
                </a:ln>
                <a:solidFill>
                  <a:srgbClr val="0070C0"/>
                </a:solidFill>
              </a:rPr>
              <a:t>, por pequeña que esta sea, es el primer objeto que debe</a:t>
            </a:r>
            <a:r>
              <a:rPr lang="es-ES" sz="3000" dirty="0">
                <a:ln w="3175">
                  <a:solidFill>
                    <a:schemeClr val="tx1"/>
                  </a:solidFill>
                </a:ln>
                <a:solidFill>
                  <a:srgbClr val="0070C0"/>
                </a:solidFill>
              </a:rPr>
              <a:t> </a:t>
            </a:r>
            <a:r>
              <a:rPr lang="es-ES" sz="3000" dirty="0">
                <a:ln w="12700">
                  <a:solidFill>
                    <a:schemeClr val="tx1"/>
                  </a:solidFill>
                </a:ln>
                <a:solidFill>
                  <a:srgbClr val="0070C0"/>
                </a:solidFill>
              </a:rPr>
              <a:t>estudiar la ciencia social.</a:t>
            </a:r>
          </a:p>
          <a:p>
            <a:pPr algn="ctr"/>
            <a:endParaRPr lang="es-ES" sz="800" dirty="0"/>
          </a:p>
          <a:p>
            <a:pPr algn="ctr"/>
            <a:r>
              <a:rPr lang="es-ES" sz="3200" dirty="0" smtClean="0">
                <a:ln w="12700">
                  <a:solidFill>
                    <a:schemeClr val="tx1"/>
                  </a:solidFill>
                </a:ln>
                <a:solidFill>
                  <a:srgbClr val="FF0000"/>
                </a:solidFill>
                <a:effectLst>
                  <a:glow rad="63500">
                    <a:schemeClr val="accent2">
                      <a:satMod val="175000"/>
                      <a:alpha val="40000"/>
                    </a:schemeClr>
                  </a:glow>
                </a:effectLst>
                <a:latin typeface="Rockwell" panose="02060603020205020403" pitchFamily="18" charset="0"/>
              </a:rPr>
              <a:t>Se </a:t>
            </a:r>
            <a:r>
              <a:rPr lang="es-ES" sz="3200" dirty="0">
                <a:ln w="12700">
                  <a:solidFill>
                    <a:schemeClr val="tx1"/>
                  </a:solidFill>
                </a:ln>
                <a:solidFill>
                  <a:srgbClr val="FF0000"/>
                </a:solidFill>
                <a:effectLst>
                  <a:glow rad="63500">
                    <a:schemeClr val="accent2">
                      <a:satMod val="175000"/>
                      <a:alpha val="40000"/>
                    </a:schemeClr>
                  </a:glow>
                </a:effectLst>
                <a:latin typeface="Rockwell" panose="02060603020205020403" pitchFamily="18" charset="0"/>
              </a:rPr>
              <a:t>tratará de pequeñísimas invenciones cuya fuente no se encuentra exclusivamente en el cerebro del gran inventor, sino en una multitud de cerebros heterogéneos.</a:t>
            </a:r>
          </a:p>
          <a:p>
            <a:pPr algn="ctr"/>
            <a:r>
              <a:rPr lang="es-ES" sz="3000" dirty="0" smtClean="0">
                <a:ln w="12700">
                  <a:solidFill>
                    <a:schemeClr val="tx1"/>
                  </a:solidFill>
                </a:ln>
                <a:solidFill>
                  <a:srgbClr val="0070C0"/>
                </a:solidFill>
              </a:rPr>
              <a:t>Se </a:t>
            </a:r>
            <a:r>
              <a:rPr lang="es-ES" sz="3000" dirty="0">
                <a:ln w="12700">
                  <a:solidFill>
                    <a:schemeClr val="tx1"/>
                  </a:solidFill>
                </a:ln>
                <a:solidFill>
                  <a:srgbClr val="0070C0"/>
                </a:solidFill>
              </a:rPr>
              <a:t>ha de partir de las innovaciones más simples sin tener en cuenta la dificultad o el mérito de la innovación e incluso sin tener en cuenta su grado de conciencia</a:t>
            </a:r>
            <a:r>
              <a:rPr lang="es-ES" sz="3000" dirty="0" smtClean="0">
                <a:ln w="12700">
                  <a:solidFill>
                    <a:schemeClr val="tx1"/>
                  </a:solidFill>
                </a:ln>
                <a:solidFill>
                  <a:srgbClr val="0070C0"/>
                </a:solidFill>
              </a:rPr>
              <a:t>.</a:t>
            </a:r>
          </a:p>
          <a:p>
            <a:pPr algn="ctr"/>
            <a:r>
              <a:rPr lang="es-ES" sz="3200" b="1" spc="300" dirty="0">
                <a:ln w="12700">
                  <a:solidFill>
                    <a:schemeClr val="tx1"/>
                  </a:solidFill>
                </a:ln>
                <a:solidFill>
                  <a:srgbClr val="FF0000"/>
                </a:solidFill>
                <a:effectLst>
                  <a:glow rad="63500">
                    <a:schemeClr val="accent2">
                      <a:satMod val="175000"/>
                      <a:alpha val="40000"/>
                    </a:schemeClr>
                  </a:glow>
                </a:effectLst>
                <a:latin typeface="Rockwell" panose="02060603020205020403" pitchFamily="18" charset="0"/>
              </a:rPr>
              <a:t>“ Pues a menudo el hombre innova sin enterarse”.</a:t>
            </a:r>
          </a:p>
          <a:p>
            <a:pPr algn="ctr"/>
            <a:r>
              <a:rPr lang="es-ES" sz="3000" dirty="0" smtClean="0">
                <a:ln w="12700">
                  <a:solidFill>
                    <a:schemeClr val="tx1"/>
                  </a:solidFill>
                </a:ln>
                <a:solidFill>
                  <a:srgbClr val="0070C0"/>
                </a:solidFill>
              </a:rPr>
              <a:t>En </a:t>
            </a:r>
            <a:r>
              <a:rPr lang="es-ES" sz="3000" dirty="0">
                <a:ln w="12700">
                  <a:solidFill>
                    <a:schemeClr val="tx1"/>
                  </a:solidFill>
                </a:ln>
                <a:solidFill>
                  <a:srgbClr val="0070C0"/>
                </a:solidFill>
              </a:rPr>
              <a:t>efecto, la tendencia innovadora  no es una fuerza </a:t>
            </a:r>
            <a:r>
              <a:rPr lang="es-ES" sz="3000" b="1" i="1" dirty="0">
                <a:ln w="12700">
                  <a:solidFill>
                    <a:schemeClr val="tx1"/>
                  </a:solidFill>
                </a:ln>
                <a:solidFill>
                  <a:srgbClr val="0070C0"/>
                </a:solidFill>
                <a:effectLst>
                  <a:outerShdw blurRad="38100" dist="38100" dir="2700000" algn="tl">
                    <a:srgbClr val="000000">
                      <a:alpha val="43137"/>
                    </a:srgbClr>
                  </a:outerShdw>
                </a:effectLst>
              </a:rPr>
              <a:t>“inmensa y única, exterior y superior”</a:t>
            </a:r>
            <a:r>
              <a:rPr lang="es-ES" sz="3000" dirty="0">
                <a:ln w="12700">
                  <a:solidFill>
                    <a:schemeClr val="tx1"/>
                  </a:solidFill>
                </a:ln>
                <a:solidFill>
                  <a:srgbClr val="0070C0"/>
                </a:solidFill>
              </a:rPr>
              <a:t>, sino infinitamente multiplicada, infinitesimal e interna.</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1-Potencias de la Invención, La Psicología Económica de Gabriel </a:t>
            </a:r>
            <a:r>
              <a:rPr lang="es-ES" sz="2000" dirty="0" smtClean="0">
                <a:latin typeface="Tw Cen MT Condensed" panose="020B0606020104020203" pitchFamily="34" charset="0"/>
                <a:cs typeface="Segoe UI Light" panose="020B0502040204020203" pitchFamily="34" charset="0"/>
              </a:rPr>
              <a:t>Tarde. </a:t>
            </a:r>
            <a:r>
              <a:rPr lang="es-ES" sz="2000" dirty="0">
                <a:latin typeface="Tw Cen MT Condensed" panose="020B0606020104020203" pitchFamily="34" charset="0"/>
                <a:cs typeface="Segoe UI Light" panose="020B0502040204020203" pitchFamily="34" charset="0"/>
              </a:rPr>
              <a:t>Maurizio Lazzarato</a:t>
            </a:r>
            <a:r>
              <a:rPr lang="es-ES" sz="2000" dirty="0" smtClean="0">
                <a:latin typeface="Tw Cen MT Condensed" panose="020B0606020104020203" pitchFamily="34" charset="0"/>
                <a:cs typeface="Segoe UI Light" panose="020B0502040204020203" pitchFamily="34" charset="0"/>
              </a:rPr>
              <a:t>.</a:t>
            </a:r>
          </a:p>
          <a:p>
            <a:pPr algn="ctr"/>
            <a:r>
              <a:rPr lang="es-AR" sz="2000" dirty="0">
                <a:latin typeface="Tw Cen MT Condensed" panose="020B0606020104020203" pitchFamily="34" charset="0"/>
                <a:cs typeface="Segoe UI Light" panose="020B0502040204020203" pitchFamily="34" charset="0"/>
              </a:rPr>
              <a:t>Cap. 1. La Cooperación entre cerebros y lo virtual</a:t>
            </a:r>
            <a:r>
              <a:rPr lang="es-AR" sz="2000" dirty="0" smtClean="0">
                <a:latin typeface="Tw Cen MT Condensed" panose="020B0606020104020203" pitchFamily="34" charset="0"/>
                <a:cs typeface="Segoe UI Light" panose="020B0502040204020203" pitchFamily="34" charset="0"/>
              </a:rPr>
              <a:t>. El ciclo del valor.</a:t>
            </a:r>
            <a:r>
              <a:rPr lang="es-ES" sz="2000" dirty="0" smtClean="0">
                <a:latin typeface="Tw Cen MT Condensed" panose="020B0606020104020203" pitchFamily="34" charset="0"/>
                <a:cs typeface="Segoe UI Light" panose="020B0502040204020203" pitchFamily="34" charset="0"/>
              </a:rPr>
              <a:t> </a:t>
            </a:r>
            <a:r>
              <a:rPr lang="es-ES" sz="2000" dirty="0">
                <a:latin typeface="Tw Cen MT Condensed" panose="020B0606020104020203" pitchFamily="34" charset="0"/>
                <a:cs typeface="Segoe UI Light" panose="020B0502040204020203" pitchFamily="34" charset="0"/>
              </a:rPr>
              <a:t>pág. 38</a:t>
            </a:r>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FF0000"/>
                  </a:solidFill>
                  <a:prstDash val="solid"/>
                </a:ln>
                <a:solidFill>
                  <a:srgbClr val="002060"/>
                </a:solidFill>
                <a:latin typeface="Sylfaen" panose="010A0502050306030303" pitchFamily="18" charset="0"/>
              </a:rPr>
              <a:t>FRA</a:t>
            </a:r>
            <a:endParaRPr lang="es-ES" sz="1600" dirty="0">
              <a:ln w="3175">
                <a:solidFill>
                  <a:srgbClr val="FF0000"/>
                </a:solidFill>
                <a:prstDash val="solid"/>
              </a:ln>
              <a:solidFill>
                <a:srgbClr val="002060"/>
              </a:solidFill>
              <a:latin typeface="Bauhaus 93" panose="04030905020B02020C02" pitchFamily="82"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207941271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0"/>
                                        <p:tgtEl>
                                          <p:spTgt spid="5">
                                            <p:txEl>
                                              <p:pRg st="0" end="0"/>
                                            </p:txEl>
                                          </p:spTgt>
                                        </p:tgtEl>
                                      </p:cBhvr>
                                    </p:animEffect>
                                    <p:anim calcmode="lin" valueType="num">
                                      <p:cBhvr>
                                        <p:cTn id="15"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200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0"/>
                                        <p:tgtEl>
                                          <p:spTgt spid="5">
                                            <p:txEl>
                                              <p:pRg st="2" end="2"/>
                                            </p:txEl>
                                          </p:spTgt>
                                        </p:tgtEl>
                                      </p:cBhvr>
                                    </p:animEffect>
                                    <p:anim calcmode="lin" valueType="num">
                                      <p:cBhvr>
                                        <p:cTn id="22" dur="10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200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0"/>
                                        <p:tgtEl>
                                          <p:spTgt spid="5">
                                            <p:txEl>
                                              <p:pRg st="3" end="3"/>
                                            </p:txEl>
                                          </p:spTgt>
                                        </p:tgtEl>
                                      </p:cBhvr>
                                    </p:animEffect>
                                    <p:anim calcmode="lin" valueType="num">
                                      <p:cBhvr>
                                        <p:cTn id="29" dur="10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200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0"/>
                                        <p:tgtEl>
                                          <p:spTgt spid="5">
                                            <p:txEl>
                                              <p:pRg st="4" end="4"/>
                                            </p:txEl>
                                          </p:spTgt>
                                        </p:tgtEl>
                                      </p:cBhvr>
                                    </p:animEffect>
                                    <p:anim calcmode="lin" valueType="num">
                                      <p:cBhvr>
                                        <p:cTn id="36" dur="10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200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0"/>
                                        <p:tgtEl>
                                          <p:spTgt spid="5">
                                            <p:txEl>
                                              <p:pRg st="5" end="5"/>
                                            </p:txEl>
                                          </p:spTgt>
                                        </p:tgtEl>
                                      </p:cBhvr>
                                    </p:animEffect>
                                    <p:anim calcmode="lin" valueType="num">
                                      <p:cBhvr>
                                        <p:cTn id="43" dur="10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additive="base">
                                        <p:cTn id="49" dur="10000" fill="hold"/>
                                        <p:tgtEl>
                                          <p:spTgt spid="6"/>
                                        </p:tgtEl>
                                        <p:attrNameLst>
                                          <p:attrName>ppt_x</p:attrName>
                                        </p:attrNameLst>
                                      </p:cBhvr>
                                      <p:tavLst>
                                        <p:tav tm="0">
                                          <p:val>
                                            <p:strVal val="1+#ppt_w/2"/>
                                          </p:val>
                                        </p:tav>
                                        <p:tav tm="100000">
                                          <p:val>
                                            <p:strVal val="#ppt_x"/>
                                          </p:val>
                                        </p:tav>
                                      </p:tavLst>
                                    </p:anim>
                                    <p:anim calcmode="lin" valueType="num">
                                      <p:cBhvr additive="base">
                                        <p:cTn id="50"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2" grpId="0"/>
      <p:bldP spid="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 </a:t>
            </a:r>
          </a:p>
          <a:p>
            <a:pPr algn="ctr"/>
            <a:r>
              <a:rPr lang="es-ES" sz="2000" dirty="0">
                <a:latin typeface="Tw Cen MT Condensed" panose="020B0606020104020203" pitchFamily="34" charset="0"/>
              </a:rPr>
              <a:t>Cap. V, LA MEMORIA SOCIAL REPRESENTACIONES y CREENCIAS. pág. 234-235. Parte </a:t>
            </a:r>
            <a:r>
              <a:rPr lang="es-ES" sz="2000" dirty="0" smtClean="0">
                <a:latin typeface="Tw Cen MT Condensed" panose="020B0606020104020203" pitchFamily="34" charset="0"/>
              </a:rPr>
              <a:t>6. </a:t>
            </a:r>
            <a:endParaRPr lang="es-ES" sz="2000" dirty="0">
              <a:latin typeface="Tw Cen MT Condensed" panose="020B0606020104020203" pitchFamily="34"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50</a:t>
            </a:fld>
            <a:endParaRPr lang="en-US" dirty="0"/>
          </a:p>
        </p:txBody>
      </p:sp>
      <p:sp>
        <p:nvSpPr>
          <p:cNvPr id="8" name="Rectángulo 7"/>
          <p:cNvSpPr/>
          <p:nvPr/>
        </p:nvSpPr>
        <p:spPr>
          <a:xfrm>
            <a:off x="0" y="707886"/>
            <a:ext cx="12192000" cy="6032421"/>
          </a:xfrm>
          <a:prstGeom prst="rect">
            <a:avLst/>
          </a:prstGeom>
        </p:spPr>
        <p:txBody>
          <a:bodyPr wrap="square">
            <a:spAutoFit/>
          </a:bodyPr>
          <a:lstStyle/>
          <a:p>
            <a:pPr algn="ctr"/>
            <a:r>
              <a:rPr lang="es-ES" sz="3100" dirty="0">
                <a:ln w="12700">
                  <a:solidFill>
                    <a:schemeClr val="tx1"/>
                  </a:solidFill>
                </a:ln>
                <a:solidFill>
                  <a:srgbClr val="0070C0"/>
                </a:solidFill>
              </a:rPr>
              <a:t>El problema que plantea la teoría de Tarde a la sociología es menos su pretendido psicologismo que su</a:t>
            </a:r>
            <a:r>
              <a:rPr lang="es-ES" sz="3100" b="1" i="1" dirty="0">
                <a:ln w="12700">
                  <a:solidFill>
                    <a:schemeClr val="tx1"/>
                  </a:solidFill>
                </a:ln>
                <a:solidFill>
                  <a:srgbClr val="0070C0"/>
                </a:solidFill>
                <a:effectLst>
                  <a:outerShdw blurRad="38100" dist="38100" dir="2700000" algn="tl">
                    <a:srgbClr val="000000">
                      <a:alpha val="43137"/>
                    </a:srgbClr>
                  </a:outerShdw>
                </a:effectLst>
              </a:rPr>
              <a:t> filosofía de la diferencia.</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sociología de Durkheim y la sociología de Tarde expresan concepciones diferentes de la sociedad:</a:t>
            </a:r>
          </a:p>
          <a:p>
            <a:pPr algn="ctr"/>
            <a:r>
              <a:rPr lang="es-ES" sz="3100" dirty="0">
                <a:ln w="12700">
                  <a:solidFill>
                    <a:schemeClr val="tx1"/>
                  </a:solidFill>
                </a:ln>
                <a:solidFill>
                  <a:srgbClr val="0070C0"/>
                </a:solidFill>
              </a:rPr>
              <a:t>como </a:t>
            </a:r>
            <a:r>
              <a:rPr lang="es-ES" sz="3100" b="1" i="1" dirty="0">
                <a:ln w="12700">
                  <a:solidFill>
                    <a:schemeClr val="tx1"/>
                  </a:solidFill>
                </a:ln>
                <a:solidFill>
                  <a:srgbClr val="0070C0"/>
                </a:solidFill>
                <a:effectLst>
                  <a:outerShdw blurRad="38100" dist="38100" dir="2700000" algn="tl">
                    <a:srgbClr val="000000">
                      <a:alpha val="43137"/>
                    </a:srgbClr>
                  </a:outerShdw>
                </a:effectLst>
              </a:rPr>
              <a:t>totalidad</a:t>
            </a:r>
            <a:r>
              <a:rPr lang="es-ES" sz="3100" dirty="0">
                <a:ln w="12700">
                  <a:solidFill>
                    <a:schemeClr val="tx1"/>
                  </a:solidFill>
                </a:ln>
                <a:solidFill>
                  <a:srgbClr val="0070C0"/>
                </a:solidFill>
              </a:rPr>
              <a:t>, como </a:t>
            </a:r>
            <a:r>
              <a:rPr lang="es-ES" sz="3100" b="1" i="1" dirty="0">
                <a:ln w="12700">
                  <a:solidFill>
                    <a:schemeClr val="tx1"/>
                  </a:solidFill>
                </a:ln>
                <a:solidFill>
                  <a:srgbClr val="0070C0"/>
                </a:solidFill>
                <a:effectLst>
                  <a:outerShdw blurRad="38100" dist="38100" dir="2700000" algn="tl">
                    <a:srgbClr val="000000">
                      <a:alpha val="43137"/>
                    </a:srgbClr>
                  </a:outerShdw>
                </a:effectLst>
              </a:rPr>
              <a:t>institución</a:t>
            </a:r>
            <a:r>
              <a:rPr lang="es-ES" sz="3100" dirty="0">
                <a:ln w="12700">
                  <a:solidFill>
                    <a:schemeClr val="tx1"/>
                  </a:solidFill>
                </a:ln>
                <a:solidFill>
                  <a:srgbClr val="0070C0"/>
                </a:solidFill>
              </a:rPr>
              <a:t> en el caso de Durkheim</a:t>
            </a:r>
          </a:p>
          <a:p>
            <a:pPr algn="ctr"/>
            <a:endParaRPr lang="es-ES" sz="600" dirty="0">
              <a:solidFill>
                <a:srgbClr val="000000"/>
              </a:solidFill>
              <a:latin typeface="+mj-lt"/>
            </a:endParaRP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y como relación entre las instituciones y fuerzas </a:t>
            </a:r>
            <a:r>
              <a:rPr lang="es-ES" sz="32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infrainstitucionales</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en el caso de Tarde.</a:t>
            </a:r>
          </a:p>
          <a:p>
            <a:pPr algn="ctr"/>
            <a:r>
              <a:rPr lang="es-ES" sz="3100" dirty="0">
                <a:ln w="12700">
                  <a:solidFill>
                    <a:schemeClr val="tx1"/>
                  </a:solidFill>
                </a:ln>
                <a:solidFill>
                  <a:srgbClr val="0070C0"/>
                </a:solidFill>
              </a:rPr>
              <a:t>La escuela de la regulación, como de hecho toda la corriente institucionalista, capta solamente las instituciones despreciando las fuerzas constitutivas de esas mismas instituciones.</a:t>
            </a:r>
          </a:p>
        </p:txBody>
      </p:sp>
      <p:sp>
        <p:nvSpPr>
          <p:cNvPr id="7" name="Rectángulo 6"/>
          <p:cNvSpPr/>
          <p:nvPr/>
        </p:nvSpPr>
        <p:spPr>
          <a:xfrm>
            <a:off x="0" y="6515440"/>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402266983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plus(in)">
                                      <p:cBhvr>
                                        <p:cTn id="12" dur="15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200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plus(in)">
                                      <p:cBhvr>
                                        <p:cTn id="17" dur="150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200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plus(in)">
                                      <p:cBhvr>
                                        <p:cTn id="22" dur="150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200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plus(in)">
                                      <p:cBhvr>
                                        <p:cTn id="27" dur="150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200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plus(in)">
                                      <p:cBhvr>
                                        <p:cTn id="32" dur="150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10000" fill="hold"/>
                                        <p:tgtEl>
                                          <p:spTgt spid="7"/>
                                        </p:tgtEl>
                                        <p:attrNameLst>
                                          <p:attrName>ppt_x</p:attrName>
                                        </p:attrNameLst>
                                      </p:cBhvr>
                                      <p:tavLst>
                                        <p:tav tm="0">
                                          <p:val>
                                            <p:strVal val="1+#ppt_w/2"/>
                                          </p:val>
                                        </p:tav>
                                        <p:tav tm="100000">
                                          <p:val>
                                            <p:strVal val="#ppt_x"/>
                                          </p:val>
                                        </p:tav>
                                      </p:tavLst>
                                    </p:anim>
                                    <p:anim calcmode="lin" valueType="num">
                                      <p:cBhvr additive="base">
                                        <p:cTn id="38"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 y="0"/>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a:t>
            </a:r>
            <a:r>
              <a:rPr lang="es-ES" sz="2000" dirty="0" smtClean="0">
                <a:latin typeface="Tw Cen MT Condensed" panose="020B0606020104020203" pitchFamily="34" charset="0"/>
              </a:rPr>
              <a:t>. Maurizio </a:t>
            </a:r>
            <a:r>
              <a:rPr lang="es-ES" sz="2000" dirty="0">
                <a:latin typeface="Tw Cen MT Condensed" panose="020B0606020104020203" pitchFamily="34" charset="0"/>
              </a:rPr>
              <a:t>Lazzarato. </a:t>
            </a:r>
          </a:p>
          <a:p>
            <a:pPr algn="ctr"/>
            <a:r>
              <a:rPr lang="es-ES" sz="2000" dirty="0">
                <a:latin typeface="Tw Cen MT Condensed" panose="020B0606020104020203" pitchFamily="34" charset="0"/>
              </a:rPr>
              <a:t>Cap. V, LA MEMORIA SOCIAL REPRESENTACIONES y CREENCIAS. pág. 234-235. Parte 7.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51</a:t>
            </a:fld>
            <a:endParaRPr lang="en-US" dirty="0"/>
          </a:p>
        </p:txBody>
      </p:sp>
      <p:sp>
        <p:nvSpPr>
          <p:cNvPr id="8" name="Rectángulo 7"/>
          <p:cNvSpPr/>
          <p:nvPr/>
        </p:nvSpPr>
        <p:spPr>
          <a:xfrm>
            <a:off x="0" y="707886"/>
            <a:ext cx="12192000" cy="5632311"/>
          </a:xfrm>
          <a:prstGeom prst="rect">
            <a:avLst/>
          </a:prstGeom>
        </p:spPr>
        <p:txBody>
          <a:bodyPr wrap="square">
            <a:spAutoFit/>
          </a:bodyPr>
          <a:lstStyle/>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escuela de la regulación </a:t>
            </a:r>
            <a:r>
              <a:rPr lang="es-ES" sz="36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explica </a:t>
            </a: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muy bien la reproducción de un sistema económico, pero es incapaz de describir el paso de un régimen de acumulación a otro (véase el aprieto para explicar el paso del </a:t>
            </a:r>
            <a:r>
              <a:rPr lang="es-ES" sz="36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fordismo</a:t>
            </a: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al </a:t>
            </a:r>
            <a:r>
              <a:rPr lang="es-ES" sz="36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postfordismo</a:t>
            </a: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es decir, la creación de algo </a:t>
            </a:r>
            <a:r>
              <a:rPr lang="es-ES" sz="36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nuevo.</a:t>
            </a:r>
          </a:p>
          <a:p>
            <a:pPr algn="ctr"/>
            <a:r>
              <a:rPr lang="es-ES" sz="3600" dirty="0">
                <a:ln w="12700">
                  <a:solidFill>
                    <a:schemeClr val="tx1"/>
                  </a:solidFill>
                </a:ln>
                <a:solidFill>
                  <a:srgbClr val="0070C0"/>
                </a:solidFill>
              </a:rPr>
              <a:t>La escuela de la regulación no escapa a la lógica reproductiva de la economía política.</a:t>
            </a:r>
          </a:p>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Al retomar la antorcha de la economía política, la sociología se dedicó a definir las condiciones de la neutralización de la heterogeneidad individual y social:</a:t>
            </a:r>
          </a:p>
        </p:txBody>
      </p:sp>
      <p:sp>
        <p:nvSpPr>
          <p:cNvPr id="6" name="Rectángulo 5"/>
          <p:cNvSpPr/>
          <p:nvPr/>
        </p:nvSpPr>
        <p:spPr>
          <a:xfrm>
            <a:off x="1"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Tree>
    <p:extLst>
      <p:ext uri="{BB962C8B-B14F-4D97-AF65-F5344CB8AC3E}">
        <p14:creationId xmlns:p14="http://schemas.microsoft.com/office/powerpoint/2010/main" val="388634557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15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3" dur="1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200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150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9" dur="150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12" fill="hold" grpId="0" nodeType="clickEffect">
                                  <p:stCondLst>
                                    <p:cond delay="2000"/>
                                  </p:stCondLst>
                                  <p:childTnLst>
                                    <p:set>
                                      <p:cBhvr>
                                        <p:cTn id="23" dur="1" fill="hold">
                                          <p:stCondLst>
                                            <p:cond delay="0"/>
                                          </p:stCondLst>
                                        </p:cTn>
                                        <p:tgtEl>
                                          <p:spTgt spid="8">
                                            <p:txEl>
                                              <p:pRg st="2" end="2"/>
                                            </p:txEl>
                                          </p:spTgt>
                                        </p:tgtEl>
                                        <p:attrNameLst>
                                          <p:attrName>style.visibility</p:attrName>
                                        </p:attrNameLst>
                                      </p:cBhvr>
                                      <p:to>
                                        <p:strVal val="visible"/>
                                      </p:to>
                                    </p:set>
                                    <p:anim calcmode="lin" valueType="num">
                                      <p:cBhvr additive="base">
                                        <p:cTn id="24" dur="150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5" dur="15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10000" fill="hold"/>
                                        <p:tgtEl>
                                          <p:spTgt spid="6"/>
                                        </p:tgtEl>
                                        <p:attrNameLst>
                                          <p:attrName>ppt_x</p:attrName>
                                        </p:attrNameLst>
                                      </p:cBhvr>
                                      <p:tavLst>
                                        <p:tav tm="0">
                                          <p:val>
                                            <p:strVal val="1+#ppt_w/2"/>
                                          </p:val>
                                        </p:tav>
                                        <p:tav tm="100000">
                                          <p:val>
                                            <p:strVal val="#ppt_x"/>
                                          </p:val>
                                        </p:tav>
                                      </p:tavLst>
                                    </p:anim>
                                    <p:anim calcmode="lin" valueType="num">
                                      <p:cBhvr additive="base">
                                        <p:cTn id="31"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uiExpand="1" build="p"/>
      <p:bldP spid="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896"/>
            <a:ext cx="12192000" cy="707886"/>
          </a:xfrm>
          <a:prstGeom prst="rect">
            <a:avLst/>
          </a:prstGeom>
        </p:spPr>
        <p:txBody>
          <a:bodyPr wrap="square">
            <a:spAutoFit/>
          </a:bodyPr>
          <a:lstStyle/>
          <a:p>
            <a:pPr algn="ctr"/>
            <a:r>
              <a:rPr lang="es-ES" sz="2000" dirty="0">
                <a:latin typeface="Tw Cen MT Condensed" panose="020B0606020104020203" pitchFamily="34" charset="0"/>
              </a:rPr>
              <a:t>24-Potencias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  </a:t>
            </a:r>
          </a:p>
          <a:p>
            <a:pPr algn="ctr"/>
            <a:r>
              <a:rPr lang="es-ES" sz="2000" dirty="0">
                <a:latin typeface="Tw Cen MT Condensed" panose="020B0606020104020203" pitchFamily="34" charset="0"/>
              </a:rPr>
              <a:t>Cap. V, LA MEMORIA SOCIAL REPRESENTACIONES y CREENCIAS. pág. 234-235. Parte 8.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52</a:t>
            </a:fld>
            <a:endParaRPr lang="en-US" dirty="0"/>
          </a:p>
        </p:txBody>
      </p:sp>
      <p:sp>
        <p:nvSpPr>
          <p:cNvPr id="8" name="Rectángulo 7"/>
          <p:cNvSpPr/>
          <p:nvPr/>
        </p:nvSpPr>
        <p:spPr>
          <a:xfrm>
            <a:off x="0" y="706990"/>
            <a:ext cx="12192000" cy="5570756"/>
          </a:xfrm>
          <a:prstGeom prst="rect">
            <a:avLst/>
          </a:prstGeom>
        </p:spPr>
        <p:txBody>
          <a:bodyPr wrap="square">
            <a:spAutoFit/>
          </a:bodyPr>
          <a:lstStyle/>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¿cómo reducir la repetición a la reproducción, cómo fijar el ritornelo en una cantinela?</a:t>
            </a:r>
          </a:p>
          <a:p>
            <a:pPr algn="ctr"/>
            <a:r>
              <a:rPr lang="es-ES" sz="3400" dirty="0" smtClean="0">
                <a:solidFill>
                  <a:srgbClr val="000000"/>
                </a:solidFill>
                <a:latin typeface="Arial" panose="020B0604020202020204" pitchFamily="34" charset="0"/>
              </a:rPr>
              <a:t>“</a:t>
            </a:r>
            <a:r>
              <a:rPr lang="es-ES" sz="3400" dirty="0">
                <a:ln w="12700">
                  <a:solidFill>
                    <a:schemeClr val="tx1"/>
                  </a:solidFill>
                </a:ln>
                <a:solidFill>
                  <a:srgbClr val="0070C0"/>
                </a:solidFill>
              </a:rPr>
              <a:t>De la reproducción” será la gran tarea de la sociología de Durkheim, continuada hasta hoy por Bourdieu.</a:t>
            </a:r>
          </a:p>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reproducción de la economía política y de la sociología es una repetición que bloquea la variación, que impide la diferenciación de la diferencia para repetir  más que los valores dominantes:</a:t>
            </a:r>
          </a:p>
          <a:p>
            <a:pPr algn="ctr"/>
            <a:r>
              <a:rPr lang="es-ES" sz="3600" dirty="0" smtClean="0">
                <a:ln w="12700">
                  <a:solidFill>
                    <a:schemeClr val="tx1"/>
                  </a:solidFill>
                </a:ln>
                <a:solidFill>
                  <a:srgbClr val="0070C0"/>
                </a:solidFill>
              </a:rPr>
              <a:t>Republicanos </a:t>
            </a:r>
            <a:r>
              <a:rPr lang="es-ES" sz="3600" dirty="0">
                <a:ln w="12700">
                  <a:solidFill>
                    <a:schemeClr val="tx1"/>
                  </a:solidFill>
                </a:ln>
                <a:solidFill>
                  <a:srgbClr val="0070C0"/>
                </a:solidFill>
              </a:rPr>
              <a:t>y demócratas para la una, el trabajo para la otra, y del Estado para las dos.</a:t>
            </a:r>
          </a:p>
        </p:txBody>
      </p:sp>
      <p:sp>
        <p:nvSpPr>
          <p:cNvPr id="7" name="Rectángulo 6"/>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Tree>
    <p:extLst>
      <p:ext uri="{BB962C8B-B14F-4D97-AF65-F5344CB8AC3E}">
        <p14:creationId xmlns:p14="http://schemas.microsoft.com/office/powerpoint/2010/main" val="139780279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20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15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200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wipe(left)">
                                      <p:cBhvr>
                                        <p:cTn id="17" dur="150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200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wipe(left)">
                                      <p:cBhvr>
                                        <p:cTn id="22" dur="150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200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wipe(left)">
                                      <p:cBhvr>
                                        <p:cTn id="27" dur="150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10000" fill="hold"/>
                                        <p:tgtEl>
                                          <p:spTgt spid="7"/>
                                        </p:tgtEl>
                                        <p:attrNameLst>
                                          <p:attrName>ppt_x</p:attrName>
                                        </p:attrNameLst>
                                      </p:cBhvr>
                                      <p:tavLst>
                                        <p:tav tm="0">
                                          <p:val>
                                            <p:strVal val="1+#ppt_w/2"/>
                                          </p:val>
                                        </p:tav>
                                        <p:tav tm="100000">
                                          <p:val>
                                            <p:strVal val="#ppt_x"/>
                                          </p:val>
                                        </p:tav>
                                      </p:tavLst>
                                    </p:anim>
                                    <p:anim calcmode="lin" valueType="num">
                                      <p:cBhvr additive="base">
                                        <p:cTn id="3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fld id="{4FAB73BC-B049-4115-A692-8D63A059BFB8}" type="slidenum">
              <a:rPr lang="en-US" smtClean="0"/>
              <a:t>53</a:t>
            </a:fld>
            <a:endParaRPr lang="en-US" dirty="0"/>
          </a:p>
        </p:txBody>
      </p:sp>
      <p:sp>
        <p:nvSpPr>
          <p:cNvPr id="7" name="Rectángulo 6"/>
          <p:cNvSpPr/>
          <p:nvPr/>
        </p:nvSpPr>
        <p:spPr>
          <a:xfrm>
            <a:off x="0" y="-896"/>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Lazzarato. </a:t>
            </a:r>
            <a:endParaRPr lang="es-ES" sz="2000" dirty="0" smtClean="0">
              <a:latin typeface="Tw Cen MT Condensed" panose="020B0606020104020203" pitchFamily="34" charset="0"/>
            </a:endParaRP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Parte 0</a:t>
            </a:r>
            <a:r>
              <a:rPr lang="es-ES" sz="2000" dirty="0" smtClean="0">
                <a:latin typeface="Tw Cen MT Condensed" panose="020B0606020104020203" pitchFamily="34" charset="0"/>
              </a:rPr>
              <a:t>. </a:t>
            </a:r>
            <a:endParaRPr lang="es-ES" sz="2000" dirty="0">
              <a:latin typeface="Tw Cen MT Condensed" panose="020B0606020104020203" pitchFamily="34" charset="0"/>
            </a:endParaRPr>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8" name="Rectángulo 7"/>
          <p:cNvSpPr/>
          <p:nvPr/>
        </p:nvSpPr>
        <p:spPr>
          <a:xfrm>
            <a:off x="0" y="4593669"/>
            <a:ext cx="12192000" cy="1938992"/>
          </a:xfrm>
          <a:prstGeom prst="rect">
            <a:avLst/>
          </a:prstGeom>
          <a:ln w="12700">
            <a:noFill/>
          </a:ln>
        </p:spPr>
        <p:txBody>
          <a:bodyPr wrap="square">
            <a:spAutoFit/>
          </a:bodyPr>
          <a:lstStyle/>
          <a:p>
            <a:pPr algn="ctr"/>
            <a:r>
              <a:rPr lang="es-ES" sz="6000" b="1" i="1" u="sng" dirty="0" smtClean="0">
                <a:ln w="12700">
                  <a:solidFill>
                    <a:schemeClr val="tx1"/>
                  </a:solidFill>
                </a:ln>
                <a:solidFill>
                  <a:srgbClr val="00B050"/>
                </a:solidFill>
                <a:effectLst>
                  <a:outerShdw blurRad="38100" dist="38100" dir="2700000" algn="tl">
                    <a:srgbClr val="000000">
                      <a:alpha val="43137"/>
                    </a:srgbClr>
                  </a:outerShdw>
                </a:effectLst>
              </a:rPr>
              <a:t>¿qué </a:t>
            </a:r>
            <a:r>
              <a:rPr lang="es-ES" sz="6000" b="1" i="1" u="sng" dirty="0">
                <a:ln w="12700">
                  <a:solidFill>
                    <a:schemeClr val="tx1"/>
                  </a:solidFill>
                </a:ln>
                <a:solidFill>
                  <a:srgbClr val="00B050"/>
                </a:solidFill>
                <a:effectLst>
                  <a:outerShdw blurRad="38100" dist="38100" dir="2700000" algn="tl">
                    <a:srgbClr val="000000">
                      <a:alpha val="43137"/>
                    </a:srgbClr>
                  </a:outerShdw>
                </a:effectLst>
              </a:rPr>
              <a:t>es una invención y </a:t>
            </a:r>
            <a:r>
              <a:rPr lang="es-ES" sz="60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60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r>
              <a:rPr lang="es-ES" sz="6000" b="1" i="1" u="sng" dirty="0" smtClean="0">
                <a:ln w="12700">
                  <a:solidFill>
                    <a:schemeClr val="tx1"/>
                  </a:solidFill>
                </a:ln>
                <a:solidFill>
                  <a:srgbClr val="00B050"/>
                </a:solidFill>
                <a:effectLst>
                  <a:outerShdw blurRad="38100" dist="38100" dir="2700000" algn="tl">
                    <a:srgbClr val="000000">
                      <a:alpha val="43137"/>
                    </a:srgbClr>
                  </a:outerShdw>
                </a:effectLst>
              </a:rPr>
              <a:t>?</a:t>
            </a:r>
          </a:p>
        </p:txBody>
      </p:sp>
      <p:sp>
        <p:nvSpPr>
          <p:cNvPr id="9" name="Rectángulo 8"/>
          <p:cNvSpPr/>
          <p:nvPr/>
        </p:nvSpPr>
        <p:spPr>
          <a:xfrm>
            <a:off x="0" y="706990"/>
            <a:ext cx="12191999" cy="3293209"/>
          </a:xfrm>
          <a:prstGeom prst="rect">
            <a:avLst/>
          </a:prstGeom>
          <a:ln w="12700">
            <a:noFill/>
          </a:ln>
        </p:spPr>
        <p:txBody>
          <a:bodyPr wrap="square">
            <a:spAutoFit/>
          </a:bodyPr>
          <a:lstStyle/>
          <a:p>
            <a:pPr algn="ctr"/>
            <a:r>
              <a:rPr lang="es-ES" sz="5200" dirty="0" smtClean="0">
                <a:ln w="12700">
                  <a:solidFill>
                    <a:schemeClr val="tx1"/>
                  </a:solidFill>
                </a:ln>
                <a:solidFill>
                  <a:srgbClr val="0070C0"/>
                </a:solidFill>
              </a:rPr>
              <a:t>Tarde </a:t>
            </a:r>
            <a:r>
              <a:rPr lang="es-ES" sz="5200" dirty="0">
                <a:ln w="12700">
                  <a:solidFill>
                    <a:schemeClr val="tx1"/>
                  </a:solidFill>
                </a:ln>
                <a:solidFill>
                  <a:srgbClr val="0070C0"/>
                </a:solidFill>
              </a:rPr>
              <a:t>hace de la </a:t>
            </a:r>
            <a:r>
              <a:rPr lang="es-ES" sz="5200" b="1" dirty="0">
                <a:ln w="12700">
                  <a:solidFill>
                    <a:schemeClr val="tx1"/>
                  </a:solidFill>
                </a:ln>
                <a:solidFill>
                  <a:srgbClr val="0070C0"/>
                </a:solidFill>
                <a:effectLst>
                  <a:glow rad="63500">
                    <a:schemeClr val="accent2">
                      <a:satMod val="175000"/>
                      <a:alpha val="40000"/>
                    </a:schemeClr>
                  </a:glow>
                  <a:outerShdw blurRad="38100" dist="38100" dir="2700000" algn="tl">
                    <a:srgbClr val="000000">
                      <a:alpha val="43137"/>
                    </a:srgbClr>
                  </a:outerShdw>
                </a:effectLst>
              </a:rPr>
              <a:t>invención</a:t>
            </a:r>
            <a:r>
              <a:rPr lang="es-ES" sz="5200" b="1" dirty="0">
                <a:ln w="12700">
                  <a:solidFill>
                    <a:schemeClr val="tx1"/>
                  </a:solidFill>
                </a:ln>
                <a:solidFill>
                  <a:srgbClr val="0070C0"/>
                </a:solidFill>
                <a:effectLst>
                  <a:outerShdw blurRad="38100" dist="38100" dir="2700000" algn="tl">
                    <a:srgbClr val="000000">
                      <a:alpha val="43137"/>
                    </a:srgbClr>
                  </a:outerShdw>
                </a:effectLst>
              </a:rPr>
              <a:t> </a:t>
            </a:r>
            <a:r>
              <a:rPr lang="es-ES" sz="5200" dirty="0">
                <a:ln w="12700">
                  <a:solidFill>
                    <a:schemeClr val="tx1"/>
                  </a:solidFill>
                </a:ln>
                <a:solidFill>
                  <a:srgbClr val="0070C0"/>
                </a:solidFill>
              </a:rPr>
              <a:t>la fuente de la riqueza y más generalmente el principio activo de la dinámica social distinguiéndola del </a:t>
            </a:r>
            <a:r>
              <a:rPr lang="es-ES" sz="5200" dirty="0" smtClean="0">
                <a:ln w="12700">
                  <a:solidFill>
                    <a:schemeClr val="tx1"/>
                  </a:solidFill>
                </a:ln>
                <a:solidFill>
                  <a:srgbClr val="0070C0"/>
                </a:solidFill>
              </a:rPr>
              <a:t>trabajo.</a:t>
            </a:r>
            <a:endParaRPr lang="es-ES" sz="5200" b="1" dirty="0">
              <a:ln w="19050">
                <a:solidFill>
                  <a:schemeClr val="tx1"/>
                </a:solidFill>
              </a:ln>
              <a:solidFill>
                <a:srgbClr val="FFFF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88014042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5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1000"/>
                                  </p:stCondLst>
                                  <p:iterate type="lt">
                                    <p:tmPct val="0"/>
                                  </p:iterate>
                                  <p:childTnLst>
                                    <p:set>
                                      <p:cBhvr>
                                        <p:cTn id="11" dur="1" fill="hold">
                                          <p:stCondLst>
                                            <p:cond delay="0"/>
                                          </p:stCondLst>
                                        </p:cTn>
                                        <p:tgtEl>
                                          <p:spTgt spid="9">
                                            <p:txEl>
                                              <p:pRg st="0" end="0"/>
                                            </p:txEl>
                                          </p:spTgt>
                                        </p:tgtEl>
                                        <p:attrNameLst>
                                          <p:attrName>style.visibility</p:attrName>
                                        </p:attrNameLst>
                                      </p:cBhvr>
                                      <p:to>
                                        <p:strVal val="visible"/>
                                      </p:to>
                                    </p:set>
                                    <p:anim calcmode="lin" valueType="num">
                                      <p:cBhvr additive="base">
                                        <p:cTn id="12" dur="15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13" dur="15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2" nodeType="clickEffect">
                                  <p:stCondLst>
                                    <p:cond delay="0"/>
                                  </p:stCondLst>
                                  <p:iterate type="lt">
                                    <p:tmPct val="0"/>
                                  </p:iterate>
                                  <p:childTnLst>
                                    <p:animRot by="21600000">
                                      <p:cBhvr>
                                        <p:cTn id="17" dur="3000" fill="hold"/>
                                        <p:tgtEl>
                                          <p:spTgt spid="9">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grpId="1" nodeType="clickEffect">
                                  <p:stCondLst>
                                    <p:cond delay="0"/>
                                  </p:stCondLst>
                                  <p:iterate type="lt">
                                    <p:tmPct val="10000"/>
                                  </p:iterate>
                                  <p:childTnLst>
                                    <p:animMotion origin="layout" path="M -1.875E-6 -7.40741E-7 L -1.875E-6 -0.07222 " pathEditMode="relative" rAng="0" ptsTypes="AA">
                                      <p:cBhvr>
                                        <p:cTn id="21" dur="250" accel="50000" decel="50000" autoRev="1" fill="hold">
                                          <p:stCondLst>
                                            <p:cond delay="0"/>
                                          </p:stCondLst>
                                        </p:cTn>
                                        <p:tgtEl>
                                          <p:spTgt spid="9">
                                            <p:txEl>
                                              <p:pRg st="0" end="0"/>
                                            </p:txEl>
                                          </p:spTgt>
                                        </p:tgtEl>
                                        <p:attrNameLst>
                                          <p:attrName>ppt_x</p:attrName>
                                          <p:attrName>ppt_y</p:attrName>
                                        </p:attrNameLst>
                                      </p:cBhvr>
                                      <p:rCtr x="0" y="-3611"/>
                                    </p:animMotion>
                                    <p:animRot by="1500000">
                                      <p:cBhvr>
                                        <p:cTn id="22" dur="125" fill="hold">
                                          <p:stCondLst>
                                            <p:cond delay="0"/>
                                          </p:stCondLst>
                                        </p:cTn>
                                        <p:tgtEl>
                                          <p:spTgt spid="9">
                                            <p:txEl>
                                              <p:pRg st="0" end="0"/>
                                            </p:txEl>
                                          </p:spTgt>
                                        </p:tgtEl>
                                        <p:attrNameLst>
                                          <p:attrName>r</p:attrName>
                                        </p:attrNameLst>
                                      </p:cBhvr>
                                    </p:animRot>
                                    <p:animRot by="-1500000">
                                      <p:cBhvr>
                                        <p:cTn id="23" dur="125" fill="hold">
                                          <p:stCondLst>
                                            <p:cond delay="125"/>
                                          </p:stCondLst>
                                        </p:cTn>
                                        <p:tgtEl>
                                          <p:spTgt spid="9">
                                            <p:txEl>
                                              <p:pRg st="0" end="0"/>
                                            </p:txEl>
                                          </p:spTgt>
                                        </p:tgtEl>
                                        <p:attrNameLst>
                                          <p:attrName>r</p:attrName>
                                        </p:attrNameLst>
                                      </p:cBhvr>
                                    </p:animRot>
                                    <p:animRot by="-1500000">
                                      <p:cBhvr>
                                        <p:cTn id="24" dur="125" fill="hold">
                                          <p:stCondLst>
                                            <p:cond delay="250"/>
                                          </p:stCondLst>
                                        </p:cTn>
                                        <p:tgtEl>
                                          <p:spTgt spid="9">
                                            <p:txEl>
                                              <p:pRg st="0" end="0"/>
                                            </p:txEl>
                                          </p:spTgt>
                                        </p:tgtEl>
                                        <p:attrNameLst>
                                          <p:attrName>r</p:attrName>
                                        </p:attrNameLst>
                                      </p:cBhvr>
                                    </p:animRot>
                                    <p:animRot by="1500000">
                                      <p:cBhvr>
                                        <p:cTn id="25" dur="125" fill="hold">
                                          <p:stCondLst>
                                            <p:cond delay="375"/>
                                          </p:stCondLst>
                                        </p:cTn>
                                        <p:tgtEl>
                                          <p:spTgt spid="9">
                                            <p:txEl>
                                              <p:pRg st="0" end="0"/>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2000"/>
                                  </p:stCondLst>
                                  <p:iterate type="lt">
                                    <p:tmPct val="0"/>
                                  </p:iterate>
                                  <p:childTnLst>
                                    <p:set>
                                      <p:cBhvr>
                                        <p:cTn id="29" dur="1" fill="hold">
                                          <p:stCondLst>
                                            <p:cond delay="0"/>
                                          </p:stCondLst>
                                        </p:cTn>
                                        <p:tgtEl>
                                          <p:spTgt spid="8"/>
                                        </p:tgtEl>
                                        <p:attrNameLst>
                                          <p:attrName>style.visibility</p:attrName>
                                        </p:attrNameLst>
                                      </p:cBhvr>
                                      <p:to>
                                        <p:strVal val="visible"/>
                                      </p:to>
                                    </p:set>
                                    <p:animEffect transition="in" filter="wipe(left)">
                                      <p:cBhvr>
                                        <p:cTn id="30" dur="15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34" presetClass="emph" presetSubtype="0" fill="hold" grpId="1" nodeType="clickEffect">
                                  <p:stCondLst>
                                    <p:cond delay="0"/>
                                  </p:stCondLst>
                                  <p:iterate type="lt">
                                    <p:tmPct val="10000"/>
                                  </p:iterate>
                                  <p:childTnLst>
                                    <p:animMotion origin="layout" path="M 0 4.81481E-6 L 0 -0.07223 " pathEditMode="relative" rAng="0" ptsTypes="AA">
                                      <p:cBhvr>
                                        <p:cTn id="34" dur="250" accel="50000" decel="50000" autoRev="1" fill="hold">
                                          <p:stCondLst>
                                            <p:cond delay="0"/>
                                          </p:stCondLst>
                                        </p:cTn>
                                        <p:tgtEl>
                                          <p:spTgt spid="8"/>
                                        </p:tgtEl>
                                        <p:attrNameLst>
                                          <p:attrName>ppt_x</p:attrName>
                                          <p:attrName>ppt_y</p:attrName>
                                        </p:attrNameLst>
                                      </p:cBhvr>
                                      <p:rCtr x="0" y="-3611"/>
                                    </p:animMotion>
                                    <p:animRot by="1500000">
                                      <p:cBhvr>
                                        <p:cTn id="35" dur="125" fill="hold">
                                          <p:stCondLst>
                                            <p:cond delay="0"/>
                                          </p:stCondLst>
                                        </p:cTn>
                                        <p:tgtEl>
                                          <p:spTgt spid="8"/>
                                        </p:tgtEl>
                                        <p:attrNameLst>
                                          <p:attrName>r</p:attrName>
                                        </p:attrNameLst>
                                      </p:cBhvr>
                                    </p:animRot>
                                    <p:animRot by="-1500000">
                                      <p:cBhvr>
                                        <p:cTn id="36" dur="125" fill="hold">
                                          <p:stCondLst>
                                            <p:cond delay="125"/>
                                          </p:stCondLst>
                                        </p:cTn>
                                        <p:tgtEl>
                                          <p:spTgt spid="8"/>
                                        </p:tgtEl>
                                        <p:attrNameLst>
                                          <p:attrName>r</p:attrName>
                                        </p:attrNameLst>
                                      </p:cBhvr>
                                    </p:animRot>
                                    <p:animRot by="-1500000">
                                      <p:cBhvr>
                                        <p:cTn id="37" dur="125" fill="hold">
                                          <p:stCondLst>
                                            <p:cond delay="250"/>
                                          </p:stCondLst>
                                        </p:cTn>
                                        <p:tgtEl>
                                          <p:spTgt spid="8"/>
                                        </p:tgtEl>
                                        <p:attrNameLst>
                                          <p:attrName>r</p:attrName>
                                        </p:attrNameLst>
                                      </p:cBhvr>
                                    </p:animRot>
                                    <p:animRot by="1500000">
                                      <p:cBhvr>
                                        <p:cTn id="38" dur="125" fill="hold">
                                          <p:stCondLst>
                                            <p:cond delay="375"/>
                                          </p:stCondLst>
                                        </p:cTn>
                                        <p:tgtEl>
                                          <p:spTgt spid="8"/>
                                        </p:tgtEl>
                                        <p:attrNameLst>
                                          <p:attrName>r</p:attrName>
                                        </p:attrNameLst>
                                      </p:cBhvr>
                                    </p:animRo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10000" fill="hold"/>
                                        <p:tgtEl>
                                          <p:spTgt spid="6"/>
                                        </p:tgtEl>
                                        <p:attrNameLst>
                                          <p:attrName>ppt_x</p:attrName>
                                        </p:attrNameLst>
                                      </p:cBhvr>
                                      <p:tavLst>
                                        <p:tav tm="0">
                                          <p:val>
                                            <p:strVal val="1+#ppt_w/2"/>
                                          </p:val>
                                        </p:tav>
                                        <p:tav tm="100000">
                                          <p:val>
                                            <p:strVal val="#ppt_x"/>
                                          </p:val>
                                        </p:tav>
                                      </p:tavLst>
                                    </p:anim>
                                    <p:anim calcmode="lin" valueType="num">
                                      <p:cBhvr additive="base">
                                        <p:cTn id="44"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8" grpId="1"/>
      <p:bldP spid="9" grpId="0" build="p"/>
      <p:bldP spid="9" grpId="1" build="allAtOnce"/>
      <p:bldP spid="9" grpId="2" build="allAtOnce"/>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782836"/>
            <a:ext cx="12192000" cy="4662815"/>
          </a:xfrm>
          <a:prstGeom prst="rect">
            <a:avLst/>
          </a:prstGeom>
          <a:ln w="12700">
            <a:noFill/>
          </a:ln>
        </p:spPr>
        <p:txBody>
          <a:bodyPr wrap="square">
            <a:spAutoFit/>
          </a:bodyPr>
          <a:lstStyle/>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invención es el producto del encuentro de flujos de deseos y de creencias que se  deslizan sobre el cuerpo sin órganos del cerebro colectivo.</a:t>
            </a:r>
          </a:p>
          <a:p>
            <a:pPr algn="ctr"/>
            <a:r>
              <a:rPr lang="es-ES" sz="3200" dirty="0">
                <a:ln w="12700">
                  <a:solidFill>
                    <a:schemeClr val="tx1"/>
                  </a:solidFill>
                </a:ln>
                <a:solidFill>
                  <a:srgbClr val="0070C0"/>
                </a:solidFill>
              </a:rPr>
              <a:t>Una invención es un </a:t>
            </a:r>
            <a:r>
              <a:rPr lang="es-ES" sz="3200" b="1" i="1" dirty="0">
                <a:ln w="12700">
                  <a:solidFill>
                    <a:schemeClr val="tx1"/>
                  </a:solidFill>
                </a:ln>
                <a:solidFill>
                  <a:srgbClr val="0070C0"/>
                </a:solidFill>
                <a:effectLst>
                  <a:outerShdw blurRad="38100" dist="38100" dir="2700000" algn="tl">
                    <a:srgbClr val="000000">
                      <a:alpha val="43137"/>
                    </a:srgbClr>
                  </a:outerShdw>
                </a:effectLst>
              </a:rPr>
              <a:t>“cruce afortunado de imitaciones diferentes en un cerebro, es decir, una idea ingeniosa que consiste en establecer un vínculo de medio a fin entre dos invenciones anteriores [...] que en adelante se presentarán ligadas conjuntamente y que, a través de este vínculo, se darán un nuevo impulso”. </a:t>
            </a:r>
            <a:r>
              <a:rPr lang="es-ES" sz="2000" dirty="0">
                <a:ln w="12700">
                  <a:solidFill>
                    <a:schemeClr val="tx1"/>
                  </a:solidFill>
                </a:ln>
                <a:solidFill>
                  <a:srgbClr val="0070C0"/>
                </a:solidFill>
              </a:rPr>
              <a:t>G. Tarde La Lógica Social.</a:t>
            </a: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54</a:t>
            </a:fld>
            <a:endParaRPr lang="en-US" dirty="0"/>
          </a:p>
        </p:txBody>
      </p:sp>
      <p:sp>
        <p:nvSpPr>
          <p:cNvPr id="7" name="Rectángulo 6"/>
          <p:cNvSpPr/>
          <p:nvPr/>
        </p:nvSpPr>
        <p:spPr>
          <a:xfrm>
            <a:off x="0" y="-358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Lazzarato. </a:t>
            </a:r>
            <a:endParaRPr lang="es-ES" sz="2000" dirty="0" smtClean="0">
              <a:latin typeface="Tw Cen MT Condensed" panose="020B0606020104020203" pitchFamily="34" charset="0"/>
            </a:endParaRP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Parte 1</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9" name="Rectángulo 8"/>
          <p:cNvSpPr/>
          <p:nvPr/>
        </p:nvSpPr>
        <p:spPr>
          <a:xfrm>
            <a:off x="0" y="705618"/>
            <a:ext cx="12192000" cy="1077218"/>
          </a:xfrm>
          <a:prstGeom prst="rect">
            <a:avLst/>
          </a:prstGeom>
          <a:ln w="12700">
            <a:noFill/>
          </a:ln>
        </p:spPr>
        <p:txBody>
          <a:bodyPr wrap="square">
            <a:spAutoFit/>
          </a:bodyPr>
          <a:lstStyle/>
          <a:p>
            <a:pPr algn="ctr"/>
            <a:r>
              <a:rPr lang="es-ES" sz="32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32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32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183856992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5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2000"/>
                                  </p:stCondLst>
                                  <p:iterate type="lt">
                                    <p:tmPct val="0"/>
                                  </p:iterate>
                                  <p:childTnLst>
                                    <p:set>
                                      <p:cBhvr>
                                        <p:cTn id="11" dur="1" fill="hold">
                                          <p:stCondLst>
                                            <p:cond delay="0"/>
                                          </p:stCondLst>
                                        </p:cTn>
                                        <p:tgtEl>
                                          <p:spTgt spid="9"/>
                                        </p:tgtEl>
                                        <p:attrNameLst>
                                          <p:attrName>style.visibility</p:attrName>
                                        </p:attrNameLst>
                                      </p:cBhvr>
                                      <p:to>
                                        <p:strVal val="visible"/>
                                      </p:to>
                                    </p:set>
                                    <p:animEffect transition="in" filter="wipe(left)">
                                      <p:cBhvr>
                                        <p:cTn id="12" dur="15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4" presetClass="emph" presetSubtype="0" fill="hold" grpId="1" nodeType="clickEffect">
                                  <p:stCondLst>
                                    <p:cond delay="0"/>
                                  </p:stCondLst>
                                  <p:iterate type="lt">
                                    <p:tmPct val="10000"/>
                                  </p:iterate>
                                  <p:childTnLst>
                                    <p:animMotion origin="layout" path="M 0 2.77556E-17 L 0 -0.07222 " pathEditMode="relative" rAng="0" ptsTypes="AA">
                                      <p:cBhvr>
                                        <p:cTn id="16" dur="250" accel="50000" decel="50000" autoRev="1" fill="hold">
                                          <p:stCondLst>
                                            <p:cond delay="0"/>
                                          </p:stCondLst>
                                        </p:cTn>
                                        <p:tgtEl>
                                          <p:spTgt spid="9"/>
                                        </p:tgtEl>
                                        <p:attrNameLst>
                                          <p:attrName>ppt_x</p:attrName>
                                          <p:attrName>ppt_y</p:attrName>
                                        </p:attrNameLst>
                                      </p:cBhvr>
                                      <p:rCtr x="0" y="-3611"/>
                                    </p:animMotion>
                                    <p:animRot by="1500000">
                                      <p:cBhvr>
                                        <p:cTn id="17" dur="125" fill="hold">
                                          <p:stCondLst>
                                            <p:cond delay="0"/>
                                          </p:stCondLst>
                                        </p:cTn>
                                        <p:tgtEl>
                                          <p:spTgt spid="9"/>
                                        </p:tgtEl>
                                        <p:attrNameLst>
                                          <p:attrName>r</p:attrName>
                                        </p:attrNameLst>
                                      </p:cBhvr>
                                    </p:animRot>
                                    <p:animRot by="-1500000">
                                      <p:cBhvr>
                                        <p:cTn id="18" dur="125" fill="hold">
                                          <p:stCondLst>
                                            <p:cond delay="125"/>
                                          </p:stCondLst>
                                        </p:cTn>
                                        <p:tgtEl>
                                          <p:spTgt spid="9"/>
                                        </p:tgtEl>
                                        <p:attrNameLst>
                                          <p:attrName>r</p:attrName>
                                        </p:attrNameLst>
                                      </p:cBhvr>
                                    </p:animRot>
                                    <p:animRot by="-1500000">
                                      <p:cBhvr>
                                        <p:cTn id="19" dur="125" fill="hold">
                                          <p:stCondLst>
                                            <p:cond delay="250"/>
                                          </p:stCondLst>
                                        </p:cTn>
                                        <p:tgtEl>
                                          <p:spTgt spid="9"/>
                                        </p:tgtEl>
                                        <p:attrNameLst>
                                          <p:attrName>r</p:attrName>
                                        </p:attrNameLst>
                                      </p:cBhvr>
                                    </p:animRot>
                                    <p:animRot by="1500000">
                                      <p:cBhvr>
                                        <p:cTn id="20" dur="125" fill="hold">
                                          <p:stCondLst>
                                            <p:cond delay="375"/>
                                          </p:stCondLst>
                                        </p:cTn>
                                        <p:tgtEl>
                                          <p:spTgt spid="9"/>
                                        </p:tgtEl>
                                        <p:attrNameLst>
                                          <p:attrName>r</p:attrName>
                                        </p:attrNameLst>
                                      </p:cBhvr>
                                    </p:animRo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200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10000"/>
                                        <p:tgtEl>
                                          <p:spTgt spid="5">
                                            <p:txEl>
                                              <p:pRg st="0" end="0"/>
                                            </p:txEl>
                                          </p:spTgt>
                                        </p:tgtEl>
                                      </p:cBhvr>
                                    </p:animEffect>
                                    <p:anim calcmode="lin" valueType="num">
                                      <p:cBhvr>
                                        <p:cTn id="26"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200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fade">
                                      <p:cBhvr>
                                        <p:cTn id="32" dur="10000"/>
                                        <p:tgtEl>
                                          <p:spTgt spid="5">
                                            <p:txEl>
                                              <p:pRg st="1" end="1"/>
                                            </p:txEl>
                                          </p:spTgt>
                                        </p:tgtEl>
                                      </p:cBhvr>
                                    </p:animEffect>
                                    <p:anim calcmode="lin" valueType="num">
                                      <p:cBhvr>
                                        <p:cTn id="33"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4"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10000" fill="hold"/>
                                        <p:tgtEl>
                                          <p:spTgt spid="6"/>
                                        </p:tgtEl>
                                        <p:attrNameLst>
                                          <p:attrName>ppt_x</p:attrName>
                                        </p:attrNameLst>
                                      </p:cBhvr>
                                      <p:tavLst>
                                        <p:tav tm="0">
                                          <p:val>
                                            <p:strVal val="1+#ppt_w/2"/>
                                          </p:val>
                                        </p:tav>
                                        <p:tav tm="100000">
                                          <p:val>
                                            <p:strVal val="#ppt_x"/>
                                          </p:val>
                                        </p:tav>
                                      </p:tavLst>
                                    </p:anim>
                                    <p:anim calcmode="lin" valueType="num">
                                      <p:cBhvr additive="base">
                                        <p:cTn id="40"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p:bldP spid="6" grpId="0"/>
      <p:bldP spid="9" grpId="0"/>
      <p:bldP spid="9" grpId="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372312"/>
            <a:ext cx="12192000" cy="5001369"/>
          </a:xfrm>
          <a:prstGeom prst="rect">
            <a:avLst/>
          </a:prstGeom>
          <a:ln w="12700">
            <a:noFill/>
          </a:ln>
        </p:spPr>
        <p:txBody>
          <a:bodyPr wrap="square">
            <a:spAutoFit/>
          </a:bodyPr>
          <a:lstStyle/>
          <a:p>
            <a:pPr algn="ctr"/>
            <a:r>
              <a:rPr lang="es-ES" sz="2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invención es siempre un encuentro y una colaboración entre una multiplicidad de flujos imitativos (ideas, hábitos, comportamientos, percepciones, sensaciones), aún cuando tiene lugar en un cerebro individual.</a:t>
            </a:r>
          </a:p>
          <a:p>
            <a:pPr algn="ctr"/>
            <a:r>
              <a:rPr lang="es-ES" sz="2900" dirty="0" smtClean="0">
                <a:ln w="12700">
                  <a:solidFill>
                    <a:schemeClr val="tx1"/>
                  </a:solidFill>
                </a:ln>
                <a:solidFill>
                  <a:srgbClr val="0070C0"/>
                </a:solidFill>
              </a:rPr>
              <a:t>En </a:t>
            </a:r>
            <a:r>
              <a:rPr lang="es-ES" sz="2900" dirty="0">
                <a:ln w="12700">
                  <a:solidFill>
                    <a:schemeClr val="tx1"/>
                  </a:solidFill>
                </a:ln>
                <a:solidFill>
                  <a:srgbClr val="0070C0"/>
                </a:solidFill>
              </a:rPr>
              <a:t>el fondo, la invención es una cooperación, </a:t>
            </a:r>
            <a:r>
              <a:rPr lang="es-ES" sz="2900" dirty="0" smtClean="0">
                <a:ln w="12700">
                  <a:solidFill>
                    <a:schemeClr val="tx1"/>
                  </a:solidFill>
                </a:ln>
                <a:solidFill>
                  <a:srgbClr val="0070C0"/>
                </a:solidFill>
              </a:rPr>
              <a:t>una asociación </a:t>
            </a:r>
            <a:r>
              <a:rPr lang="es-ES" sz="2900" dirty="0">
                <a:ln w="12700">
                  <a:solidFill>
                    <a:schemeClr val="tx1"/>
                  </a:solidFill>
                </a:ln>
                <a:solidFill>
                  <a:srgbClr val="0070C0"/>
                </a:solidFill>
              </a:rPr>
              <a:t>entre flujos de creencias y de deseos que ella agencia de una nueva manera.</a:t>
            </a:r>
          </a:p>
          <a:p>
            <a:pPr algn="ctr"/>
            <a:r>
              <a:rPr lang="es-ES" sz="2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29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invención-asociación</a:t>
            </a:r>
            <a:r>
              <a:rPr lang="es-ES" sz="2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también es una fuerza </a:t>
            </a:r>
            <a:r>
              <a:rPr lang="es-ES" sz="29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constitutiva</a:t>
            </a:r>
            <a:r>
              <a:rPr lang="es-ES" sz="29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pues, al combinar, al agenciar, hace que se encuentren fuerzas que expresaran una nueva potencia, una nueva composición, que hace emerger y, por lo tanto, vuelve actuales, fuerzas que eran solamente virtuales.</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Parte 2</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55</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B050"/>
                </a:solidFill>
                <a:prstDash val="solid"/>
              </a:ln>
              <a:latin typeface="Bauhaus 93" panose="04030905020B02020C02" pitchFamily="82" charset="0"/>
            </a:endParaRPr>
          </a:p>
        </p:txBody>
      </p:sp>
      <p:sp>
        <p:nvSpPr>
          <p:cNvPr id="7" name="Rectángulo 6"/>
          <p:cNvSpPr/>
          <p:nvPr/>
        </p:nvSpPr>
        <p:spPr>
          <a:xfrm>
            <a:off x="0" y="708612"/>
            <a:ext cx="12192000" cy="523220"/>
          </a:xfrm>
          <a:prstGeom prst="rect">
            <a:avLst/>
          </a:prstGeom>
          <a:ln w="12700">
            <a:noFill/>
          </a:ln>
        </p:spPr>
        <p:txBody>
          <a:bodyPr wrap="square">
            <a:spAutoFit/>
          </a:bodyPr>
          <a:lstStyle/>
          <a:p>
            <a:pPr algn="ctr"/>
            <a:r>
              <a:rPr lang="es-ES" sz="28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28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28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93219464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iterate type="lt">
                                    <p:tmPct val="0"/>
                                  </p:iterate>
                                  <p:childTnLst>
                                    <p:set>
                                      <p:cBhvr>
                                        <p:cTn id="13" dur="1" fill="hold">
                                          <p:stCondLst>
                                            <p:cond delay="0"/>
                                          </p:stCondLst>
                                        </p:cTn>
                                        <p:tgtEl>
                                          <p:spTgt spid="7"/>
                                        </p:tgtEl>
                                        <p:attrNameLst>
                                          <p:attrName>style.visibility</p:attrName>
                                        </p:attrNameLst>
                                      </p:cBhvr>
                                      <p:to>
                                        <p:strVal val="visible"/>
                                      </p:to>
                                    </p:set>
                                    <p:animEffect transition="in" filter="wipe(left)">
                                      <p:cBhvr>
                                        <p:cTn id="14" dur="15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1" nodeType="clickEffect">
                                  <p:stCondLst>
                                    <p:cond delay="0"/>
                                  </p:stCondLst>
                                  <p:iterate type="lt">
                                    <p:tmPct val="10000"/>
                                  </p:iterate>
                                  <p:childTnLst>
                                    <p:animMotion origin="layout" path="M 0 1.48148E-6 L 0 -0.07222 " pathEditMode="relative" rAng="0" ptsTypes="AA">
                                      <p:cBhvr>
                                        <p:cTn id="18" dur="250" accel="50000" decel="50000" autoRev="1" fill="hold">
                                          <p:stCondLst>
                                            <p:cond delay="0"/>
                                          </p:stCondLst>
                                        </p:cTn>
                                        <p:tgtEl>
                                          <p:spTgt spid="7"/>
                                        </p:tgtEl>
                                        <p:attrNameLst>
                                          <p:attrName>ppt_x</p:attrName>
                                          <p:attrName>ppt_y</p:attrName>
                                        </p:attrNameLst>
                                      </p:cBhvr>
                                      <p:rCtr x="0" y="-3611"/>
                                    </p:animMotion>
                                    <p:animRot by="1500000">
                                      <p:cBhvr>
                                        <p:cTn id="19" dur="125" fill="hold">
                                          <p:stCondLst>
                                            <p:cond delay="0"/>
                                          </p:stCondLst>
                                        </p:cTn>
                                        <p:tgtEl>
                                          <p:spTgt spid="7"/>
                                        </p:tgtEl>
                                        <p:attrNameLst>
                                          <p:attrName>r</p:attrName>
                                        </p:attrNameLst>
                                      </p:cBhvr>
                                    </p:animRot>
                                    <p:animRot by="-1500000">
                                      <p:cBhvr>
                                        <p:cTn id="20" dur="125" fill="hold">
                                          <p:stCondLst>
                                            <p:cond delay="125"/>
                                          </p:stCondLst>
                                        </p:cTn>
                                        <p:tgtEl>
                                          <p:spTgt spid="7"/>
                                        </p:tgtEl>
                                        <p:attrNameLst>
                                          <p:attrName>r</p:attrName>
                                        </p:attrNameLst>
                                      </p:cBhvr>
                                    </p:animRot>
                                    <p:animRot by="-1500000">
                                      <p:cBhvr>
                                        <p:cTn id="21" dur="125" fill="hold">
                                          <p:stCondLst>
                                            <p:cond delay="250"/>
                                          </p:stCondLst>
                                        </p:cTn>
                                        <p:tgtEl>
                                          <p:spTgt spid="7"/>
                                        </p:tgtEl>
                                        <p:attrNameLst>
                                          <p:attrName>r</p:attrName>
                                        </p:attrNameLst>
                                      </p:cBhvr>
                                    </p:animRot>
                                    <p:animRot by="1500000">
                                      <p:cBhvr>
                                        <p:cTn id="22" dur="125" fill="hold">
                                          <p:stCondLst>
                                            <p:cond delay="375"/>
                                          </p:stCondLst>
                                        </p:cTn>
                                        <p:tgtEl>
                                          <p:spTgt spid="7"/>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200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10000"/>
                                        <p:tgtEl>
                                          <p:spTgt spid="5">
                                            <p:txEl>
                                              <p:pRg st="0" end="0"/>
                                            </p:txEl>
                                          </p:spTgt>
                                        </p:tgtEl>
                                      </p:cBhvr>
                                    </p:animEffect>
                                    <p:anim calcmode="lin" valueType="num">
                                      <p:cBhvr>
                                        <p:cTn id="28"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9"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2000"/>
                                  </p:stCondLst>
                                  <p:childTnLst>
                                    <p:set>
                                      <p:cBhvr>
                                        <p:cTn id="33" dur="1" fill="hold">
                                          <p:stCondLst>
                                            <p:cond delay="0"/>
                                          </p:stCondLst>
                                        </p:cTn>
                                        <p:tgtEl>
                                          <p:spTgt spid="5">
                                            <p:txEl>
                                              <p:pRg st="1" end="1"/>
                                            </p:txEl>
                                          </p:spTgt>
                                        </p:tgtEl>
                                        <p:attrNameLst>
                                          <p:attrName>style.visibility</p:attrName>
                                        </p:attrNameLst>
                                      </p:cBhvr>
                                      <p:to>
                                        <p:strVal val="visible"/>
                                      </p:to>
                                    </p:set>
                                    <p:animEffect transition="in" filter="fade">
                                      <p:cBhvr>
                                        <p:cTn id="34" dur="10000"/>
                                        <p:tgtEl>
                                          <p:spTgt spid="5">
                                            <p:txEl>
                                              <p:pRg st="1" end="1"/>
                                            </p:txEl>
                                          </p:spTgt>
                                        </p:tgtEl>
                                      </p:cBhvr>
                                    </p:animEffect>
                                    <p:anim calcmode="lin" valueType="num">
                                      <p:cBhvr>
                                        <p:cTn id="35"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6"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200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fade">
                                      <p:cBhvr>
                                        <p:cTn id="41" dur="10000"/>
                                        <p:tgtEl>
                                          <p:spTgt spid="5">
                                            <p:txEl>
                                              <p:pRg st="2" end="2"/>
                                            </p:txEl>
                                          </p:spTgt>
                                        </p:tgtEl>
                                      </p:cBhvr>
                                    </p:animEffect>
                                    <p:anim calcmode="lin" valueType="num">
                                      <p:cBhvr>
                                        <p:cTn id="42" dur="10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3" dur="10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10000" fill="hold"/>
                                        <p:tgtEl>
                                          <p:spTgt spid="6"/>
                                        </p:tgtEl>
                                        <p:attrNameLst>
                                          <p:attrName>ppt_x</p:attrName>
                                        </p:attrNameLst>
                                      </p:cBhvr>
                                      <p:tavLst>
                                        <p:tav tm="0">
                                          <p:val>
                                            <p:strVal val="1+#ppt_w/2"/>
                                          </p:val>
                                        </p:tav>
                                        <p:tav tm="100000">
                                          <p:val>
                                            <p:strVal val="#ppt_x"/>
                                          </p:val>
                                        </p:tav>
                                      </p:tavLst>
                                    </p:anim>
                                    <p:anim calcmode="lin" valueType="num">
                                      <p:cBhvr additive="base">
                                        <p:cTn id="49"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6" grpId="0"/>
      <p:bldP spid="7" grpId="0"/>
      <p:bldP spid="7" grpId="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782836"/>
            <a:ext cx="12192000" cy="4524315"/>
          </a:xfrm>
          <a:prstGeom prst="rect">
            <a:avLst/>
          </a:prstGeom>
          <a:ln w="12700">
            <a:noFill/>
          </a:ln>
        </p:spPr>
        <p:txBody>
          <a:bodyPr wrap="square">
            <a:spAutoFit/>
          </a:bodyPr>
          <a:lstStyle/>
          <a:p>
            <a:pPr algn="ctr"/>
            <a:r>
              <a:rPr lang="es-ES" sz="3200" dirty="0" smtClean="0">
                <a:ln w="12700">
                  <a:solidFill>
                    <a:schemeClr val="tx1"/>
                  </a:solidFill>
                </a:ln>
                <a:solidFill>
                  <a:srgbClr val="0070C0"/>
                </a:solidFill>
              </a:rPr>
              <a:t>La </a:t>
            </a:r>
            <a:r>
              <a:rPr lang="es-ES" sz="3200" dirty="0">
                <a:ln w="12700">
                  <a:solidFill>
                    <a:schemeClr val="tx1"/>
                  </a:solidFill>
                </a:ln>
                <a:solidFill>
                  <a:srgbClr val="0070C0"/>
                </a:solidFill>
              </a:rPr>
              <a:t>invención </a:t>
            </a:r>
            <a:r>
              <a:rPr lang="es-ES" sz="3200" dirty="0" err="1">
                <a:ln w="12700">
                  <a:solidFill>
                    <a:schemeClr val="tx1"/>
                  </a:solidFill>
                </a:ln>
                <a:solidFill>
                  <a:srgbClr val="0070C0"/>
                </a:solidFill>
              </a:rPr>
              <a:t>tardeana</a:t>
            </a:r>
            <a:r>
              <a:rPr lang="es-ES" sz="3200" dirty="0">
                <a:ln w="12700">
                  <a:solidFill>
                    <a:schemeClr val="tx1"/>
                  </a:solidFill>
                </a:ln>
                <a:solidFill>
                  <a:srgbClr val="0070C0"/>
                </a:solidFill>
              </a:rPr>
              <a:t> no es la obra de grandes hombres y no está representada exclusivamente por las grandes ideas, sino que es más bien el resultado de una colaboración y de una cooperación de una multitud de agentes a la vez sociales e infinitesimales y de sus </a:t>
            </a:r>
            <a:r>
              <a:rPr lang="es-ES" sz="3200" dirty="0" smtClean="0">
                <a:ln w="12700">
                  <a:solidFill>
                    <a:schemeClr val="tx1"/>
                  </a:solidFill>
                </a:ln>
                <a:solidFill>
                  <a:srgbClr val="0070C0"/>
                </a:solidFill>
              </a:rPr>
              <a:t>ideas</a:t>
            </a:r>
          </a:p>
          <a:p>
            <a:pPr algn="ctr"/>
            <a:r>
              <a:rPr lang="es-ES" sz="3200" b="1" i="1" dirty="0" smtClean="0">
                <a:ln w="12700">
                  <a:solidFill>
                    <a:schemeClr val="tx1"/>
                  </a:solidFill>
                </a:ln>
                <a:solidFill>
                  <a:srgbClr val="0070C0"/>
                </a:solidFill>
                <a:effectLst>
                  <a:outerShdw blurRad="38100" dist="38100" dir="2700000" algn="tl">
                    <a:srgbClr val="000000">
                      <a:alpha val="43137"/>
                    </a:srgbClr>
                  </a:outerShdw>
                </a:effectLst>
              </a:rPr>
              <a:t>“rara </a:t>
            </a:r>
            <a:r>
              <a:rPr lang="es-ES" sz="3200" b="1" i="1" dirty="0">
                <a:ln w="12700">
                  <a:solidFill>
                    <a:schemeClr val="tx1"/>
                  </a:solidFill>
                </a:ln>
                <a:solidFill>
                  <a:srgbClr val="0070C0"/>
                </a:solidFill>
                <a:effectLst>
                  <a:outerShdw blurRad="38100" dist="38100" dir="2700000" algn="tl">
                    <a:srgbClr val="000000">
                      <a:alpha val="43137"/>
                    </a:srgbClr>
                  </a:outerShdw>
                </a:effectLst>
              </a:rPr>
              <a:t>vez gloriosas, en general anónimas</a:t>
            </a:r>
            <a:r>
              <a:rPr lang="es-ES" sz="3200" b="1" i="1" dirty="0" smtClean="0">
                <a:ln w="12700">
                  <a:solidFill>
                    <a:schemeClr val="tx1"/>
                  </a:solidFill>
                </a:ln>
                <a:solidFill>
                  <a:srgbClr val="0070C0"/>
                </a:solidFill>
                <a:effectLst>
                  <a:outerShdw blurRad="38100" dist="38100" dir="2700000" algn="tl">
                    <a:srgbClr val="000000">
                      <a:alpha val="43137"/>
                    </a:srgbClr>
                  </a:outerShdw>
                </a:effectLst>
              </a:rPr>
              <a:t>”,</a:t>
            </a:r>
          </a:p>
          <a:p>
            <a:pPr algn="ctr"/>
            <a:r>
              <a:rPr lang="es-ES" sz="3200" dirty="0">
                <a:ln w="12700">
                  <a:solidFill>
                    <a:schemeClr val="tx1"/>
                  </a:solidFill>
                </a:ln>
                <a:solidFill>
                  <a:srgbClr val="0070C0"/>
                </a:solidFill>
              </a:rPr>
              <a:t> </a:t>
            </a:r>
            <a:r>
              <a:rPr lang="es-ES" sz="3200" b="1" i="1" dirty="0">
                <a:ln w="12700">
                  <a:solidFill>
                    <a:schemeClr val="tx1"/>
                  </a:solidFill>
                </a:ln>
                <a:solidFill>
                  <a:srgbClr val="0070C0"/>
                </a:solidFill>
                <a:effectLst>
                  <a:outerShdw blurRad="38100" dist="38100" dir="2700000" algn="tl">
                    <a:srgbClr val="000000">
                      <a:alpha val="43137"/>
                    </a:srgbClr>
                  </a:outerShdw>
                </a:effectLst>
              </a:rPr>
              <a:t>“que a menudo aparecen en hombres muy pequeños, e incluso en pequeñas ideas,  innovaciones infinitesimales que cada uno aporta a la obra común</a:t>
            </a:r>
            <a:r>
              <a:rPr lang="es-ES" sz="3200" b="1" i="1" dirty="0" smtClean="0">
                <a:ln w="12700">
                  <a:solidFill>
                    <a:schemeClr val="tx1"/>
                  </a:solidFill>
                </a:ln>
                <a:solidFill>
                  <a:srgbClr val="0070C0"/>
                </a:solidFill>
                <a:effectLst>
                  <a:outerShdw blurRad="38100" dist="38100" dir="2700000" algn="tl">
                    <a:srgbClr val="000000">
                      <a:alpha val="43137"/>
                    </a:srgbClr>
                  </a:outerShdw>
                </a:effectLst>
              </a:rPr>
              <a:t>”.</a:t>
            </a:r>
            <a:endParaRPr lang="es-ES" sz="2000" dirty="0">
              <a:solidFill>
                <a:srgbClr val="FF0000"/>
              </a:solidFill>
              <a:cs typeface="Courier New" panose="02070309020205020404" pitchFamily="49" charset="0"/>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 </a:t>
            </a:r>
          </a:p>
          <a:p>
            <a:pPr algn="ctr"/>
            <a:r>
              <a:rPr lang="es-ES" sz="2000" dirty="0">
                <a:latin typeface="Tw Cen MT Condensed" panose="020B0606020104020203" pitchFamily="34" charset="0"/>
              </a:rPr>
              <a:t>Cap. VI. INVENCIÓN y TRABAJO, MEMORIA Y ATENCIÓN EN LA COOPERACIÓN ENTRE CEREBROS. Multiplicidad e Invención. Pág. 256 a 261. Parte 3. </a:t>
            </a: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56</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00B050"/>
                </a:solidFill>
                <a:prstDash val="solid"/>
              </a:ln>
              <a:latin typeface="Bauhaus 93" panose="04030905020B02020C02" pitchFamily="82" charset="0"/>
            </a:endParaRPr>
          </a:p>
        </p:txBody>
      </p:sp>
      <p:sp>
        <p:nvSpPr>
          <p:cNvPr id="7" name="Rectángulo 6"/>
          <p:cNvSpPr/>
          <p:nvPr/>
        </p:nvSpPr>
        <p:spPr>
          <a:xfrm>
            <a:off x="0" y="705618"/>
            <a:ext cx="12192000" cy="1077218"/>
          </a:xfrm>
          <a:prstGeom prst="rect">
            <a:avLst/>
          </a:prstGeom>
          <a:ln w="12700">
            <a:noFill/>
          </a:ln>
        </p:spPr>
        <p:txBody>
          <a:bodyPr wrap="square">
            <a:spAutoFit/>
          </a:bodyPr>
          <a:lstStyle/>
          <a:p>
            <a:pPr algn="ctr"/>
            <a:r>
              <a:rPr lang="es-ES" sz="32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32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32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223320966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iterate type="lt">
                                    <p:tmPct val="0"/>
                                  </p:iterate>
                                  <p:childTnLst>
                                    <p:set>
                                      <p:cBhvr>
                                        <p:cTn id="13" dur="1" fill="hold">
                                          <p:stCondLst>
                                            <p:cond delay="0"/>
                                          </p:stCondLst>
                                        </p:cTn>
                                        <p:tgtEl>
                                          <p:spTgt spid="7"/>
                                        </p:tgtEl>
                                        <p:attrNameLst>
                                          <p:attrName>style.visibility</p:attrName>
                                        </p:attrNameLst>
                                      </p:cBhvr>
                                      <p:to>
                                        <p:strVal val="visible"/>
                                      </p:to>
                                    </p:set>
                                    <p:animEffect transition="in" filter="wipe(left)">
                                      <p:cBhvr>
                                        <p:cTn id="14" dur="15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1" nodeType="clickEffect">
                                  <p:stCondLst>
                                    <p:cond delay="0"/>
                                  </p:stCondLst>
                                  <p:iterate type="lt">
                                    <p:tmPct val="10000"/>
                                  </p:iterate>
                                  <p:childTnLst>
                                    <p:animMotion origin="layout" path="M 0 2.77556E-17 L 0 -0.07222 " pathEditMode="relative" rAng="0" ptsTypes="AA">
                                      <p:cBhvr>
                                        <p:cTn id="18" dur="250" accel="50000" decel="50000" autoRev="1" fill="hold">
                                          <p:stCondLst>
                                            <p:cond delay="0"/>
                                          </p:stCondLst>
                                        </p:cTn>
                                        <p:tgtEl>
                                          <p:spTgt spid="7"/>
                                        </p:tgtEl>
                                        <p:attrNameLst>
                                          <p:attrName>ppt_x</p:attrName>
                                          <p:attrName>ppt_y</p:attrName>
                                        </p:attrNameLst>
                                      </p:cBhvr>
                                      <p:rCtr x="0" y="-3611"/>
                                    </p:animMotion>
                                    <p:animRot by="1500000">
                                      <p:cBhvr>
                                        <p:cTn id="19" dur="125" fill="hold">
                                          <p:stCondLst>
                                            <p:cond delay="0"/>
                                          </p:stCondLst>
                                        </p:cTn>
                                        <p:tgtEl>
                                          <p:spTgt spid="7"/>
                                        </p:tgtEl>
                                        <p:attrNameLst>
                                          <p:attrName>r</p:attrName>
                                        </p:attrNameLst>
                                      </p:cBhvr>
                                    </p:animRot>
                                    <p:animRot by="-1500000">
                                      <p:cBhvr>
                                        <p:cTn id="20" dur="125" fill="hold">
                                          <p:stCondLst>
                                            <p:cond delay="125"/>
                                          </p:stCondLst>
                                        </p:cTn>
                                        <p:tgtEl>
                                          <p:spTgt spid="7"/>
                                        </p:tgtEl>
                                        <p:attrNameLst>
                                          <p:attrName>r</p:attrName>
                                        </p:attrNameLst>
                                      </p:cBhvr>
                                    </p:animRot>
                                    <p:animRot by="-1500000">
                                      <p:cBhvr>
                                        <p:cTn id="21" dur="125" fill="hold">
                                          <p:stCondLst>
                                            <p:cond delay="250"/>
                                          </p:stCondLst>
                                        </p:cTn>
                                        <p:tgtEl>
                                          <p:spTgt spid="7"/>
                                        </p:tgtEl>
                                        <p:attrNameLst>
                                          <p:attrName>r</p:attrName>
                                        </p:attrNameLst>
                                      </p:cBhvr>
                                    </p:animRot>
                                    <p:animRot by="1500000">
                                      <p:cBhvr>
                                        <p:cTn id="22" dur="125" fill="hold">
                                          <p:stCondLst>
                                            <p:cond delay="375"/>
                                          </p:stCondLst>
                                        </p:cTn>
                                        <p:tgtEl>
                                          <p:spTgt spid="7"/>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200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10000"/>
                                        <p:tgtEl>
                                          <p:spTgt spid="5">
                                            <p:txEl>
                                              <p:pRg st="0" end="0"/>
                                            </p:txEl>
                                          </p:spTgt>
                                        </p:tgtEl>
                                      </p:cBhvr>
                                    </p:animEffect>
                                    <p:anim calcmode="lin" valueType="num">
                                      <p:cBhvr>
                                        <p:cTn id="28"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9"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2000"/>
                                  </p:stCondLst>
                                  <p:childTnLst>
                                    <p:set>
                                      <p:cBhvr>
                                        <p:cTn id="33" dur="1" fill="hold">
                                          <p:stCondLst>
                                            <p:cond delay="0"/>
                                          </p:stCondLst>
                                        </p:cTn>
                                        <p:tgtEl>
                                          <p:spTgt spid="5">
                                            <p:txEl>
                                              <p:pRg st="1" end="1"/>
                                            </p:txEl>
                                          </p:spTgt>
                                        </p:tgtEl>
                                        <p:attrNameLst>
                                          <p:attrName>style.visibility</p:attrName>
                                        </p:attrNameLst>
                                      </p:cBhvr>
                                      <p:to>
                                        <p:strVal val="visible"/>
                                      </p:to>
                                    </p:set>
                                    <p:animEffect transition="in" filter="fade">
                                      <p:cBhvr>
                                        <p:cTn id="34" dur="10000"/>
                                        <p:tgtEl>
                                          <p:spTgt spid="5">
                                            <p:txEl>
                                              <p:pRg st="1" end="1"/>
                                            </p:txEl>
                                          </p:spTgt>
                                        </p:tgtEl>
                                      </p:cBhvr>
                                    </p:animEffect>
                                    <p:anim calcmode="lin" valueType="num">
                                      <p:cBhvr>
                                        <p:cTn id="35"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6"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200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fade">
                                      <p:cBhvr>
                                        <p:cTn id="41" dur="10000"/>
                                        <p:tgtEl>
                                          <p:spTgt spid="5">
                                            <p:txEl>
                                              <p:pRg st="2" end="2"/>
                                            </p:txEl>
                                          </p:spTgt>
                                        </p:tgtEl>
                                      </p:cBhvr>
                                    </p:animEffect>
                                    <p:anim calcmode="lin" valueType="num">
                                      <p:cBhvr>
                                        <p:cTn id="42" dur="10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3" dur="10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10000" fill="hold"/>
                                        <p:tgtEl>
                                          <p:spTgt spid="6"/>
                                        </p:tgtEl>
                                        <p:attrNameLst>
                                          <p:attrName>ppt_x</p:attrName>
                                        </p:attrNameLst>
                                      </p:cBhvr>
                                      <p:tavLst>
                                        <p:tav tm="0">
                                          <p:val>
                                            <p:strVal val="1+#ppt_w/2"/>
                                          </p:val>
                                        </p:tav>
                                        <p:tav tm="100000">
                                          <p:val>
                                            <p:strVal val="#ppt_x"/>
                                          </p:val>
                                        </p:tav>
                                      </p:tavLst>
                                    </p:anim>
                                    <p:anim calcmode="lin" valueType="num">
                                      <p:cBhvr additive="base">
                                        <p:cTn id="49"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6" grpId="0"/>
      <p:bldP spid="7" grpId="0"/>
      <p:bldP spid="7" grpId="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798707"/>
            <a:ext cx="12192000" cy="4031873"/>
          </a:xfrm>
          <a:prstGeom prst="rect">
            <a:avLst/>
          </a:prstGeom>
          <a:ln w="12700">
            <a:noFill/>
          </a:ln>
        </p:spPr>
        <p:txBody>
          <a:bodyPr wrap="square">
            <a:spAutoFit/>
          </a:bodyPr>
          <a:lstStyle/>
          <a:p>
            <a:pPr algn="ctr"/>
            <a:r>
              <a:rPr lang="es-ES" sz="32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invención se engendra por la </a:t>
            </a:r>
            <a:r>
              <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“colaboración natural o accidental”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muchas consciencias en movimiento, es decir que ella, según Tarde, es la obra de una </a:t>
            </a:r>
            <a:r>
              <a:rPr lang="es-ES" sz="3200" b="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multiconsciencia</a:t>
            </a:r>
            <a:r>
              <a:rPr lang="es-ES" sz="3200" b="1" i="1" dirty="0">
                <a:ln w="6350">
                  <a:solidFill>
                    <a:srgbClr val="FF0000"/>
                  </a:solidFill>
                </a:ln>
                <a:effectLst>
                  <a:outerShdw blurRad="38100" dist="38100" dir="2700000" algn="tl">
                    <a:srgbClr val="000000">
                      <a:alpha val="43137"/>
                    </a:srgbClr>
                  </a:outerShdw>
                </a:effectLst>
                <a:latin typeface="Tempus Sans ITC" panose="04020404030D07020202" pitchFamily="82" charset="0"/>
              </a:rPr>
              <a:t>.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Todo opera primitivamente por </a:t>
            </a:r>
            <a:r>
              <a:rPr lang="es-ES" sz="3200" b="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multiconsciencia</a:t>
            </a:r>
            <a:r>
              <a:rPr lang="es-ES" sz="3200" b="1" i="1" dirty="0">
                <a:ln w="6350">
                  <a:solidFill>
                    <a:srgbClr val="FF0000"/>
                  </a:solidFill>
                </a:ln>
                <a:effectLst>
                  <a:outerShdw blurRad="38100" dist="38100" dir="2700000" algn="tl">
                    <a:srgbClr val="000000">
                      <a:alpha val="43137"/>
                    </a:srgbClr>
                  </a:outerShdw>
                </a:effectLst>
                <a:latin typeface="Tempus Sans ITC" panose="04020404030D07020202" pitchFamily="82" charset="0"/>
              </a:rPr>
              <a:t>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y solamente por la invención puede manifestarse a través de una </a:t>
            </a:r>
            <a:r>
              <a:rPr lang="es-ES" sz="3200"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uniconsciencia</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a:p>
            <a:pPr algn="ctr"/>
            <a:r>
              <a:rPr lang="es-ES" sz="3200" b="1" i="1" dirty="0" smtClean="0">
                <a:ln w="12700">
                  <a:solidFill>
                    <a:schemeClr val="tx1"/>
                  </a:solidFill>
                </a:ln>
                <a:solidFill>
                  <a:srgbClr val="0070C0"/>
                </a:solidFill>
                <a:effectLst>
                  <a:outerShdw blurRad="38100" dist="38100" dir="2700000" algn="tl">
                    <a:srgbClr val="000000">
                      <a:alpha val="43137"/>
                    </a:srgbClr>
                  </a:outerShdw>
                </a:effectLst>
              </a:rPr>
              <a:t>“</a:t>
            </a:r>
            <a:r>
              <a:rPr lang="es-ES" sz="3200" b="1" i="1" dirty="0">
                <a:ln w="12700">
                  <a:solidFill>
                    <a:schemeClr val="tx1"/>
                  </a:solidFill>
                </a:ln>
                <a:solidFill>
                  <a:srgbClr val="0070C0"/>
                </a:solidFill>
                <a:effectLst>
                  <a:outerShdw blurRad="38100" dist="38100" dir="2700000" algn="tl">
                    <a:srgbClr val="000000">
                      <a:alpha val="43137"/>
                    </a:srgbClr>
                  </a:outerShdw>
                </a:effectLst>
              </a:rPr>
              <a:t>Podríamos definir a la INVENCIÓN como la conspiración de una multitud de pequeñas conciencias”.</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Lazzarato. </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a:t>
            </a:r>
            <a:r>
              <a:rPr lang="es-ES" sz="2000" dirty="0" smtClean="0">
                <a:latin typeface="Tw Cen MT Condensed" panose="020B0606020104020203" pitchFamily="34" charset="0"/>
              </a:rPr>
              <a:t>Parte </a:t>
            </a:r>
            <a:r>
              <a:rPr lang="es-ES" sz="2000" dirty="0">
                <a:latin typeface="Tw Cen MT Condensed" panose="020B0606020104020203" pitchFamily="34" charset="0"/>
              </a:rPr>
              <a:t>4</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57</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7" name="Rectángulo 6"/>
          <p:cNvSpPr/>
          <p:nvPr/>
        </p:nvSpPr>
        <p:spPr>
          <a:xfrm>
            <a:off x="0" y="707886"/>
            <a:ext cx="12192000" cy="1077218"/>
          </a:xfrm>
          <a:prstGeom prst="rect">
            <a:avLst/>
          </a:prstGeom>
          <a:ln w="12700">
            <a:noFill/>
          </a:ln>
        </p:spPr>
        <p:txBody>
          <a:bodyPr wrap="square">
            <a:spAutoFit/>
          </a:bodyPr>
          <a:lstStyle/>
          <a:p>
            <a:pPr algn="ctr"/>
            <a:r>
              <a:rPr lang="es-ES" sz="32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32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32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366184720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iterate type="lt">
                                    <p:tmPct val="0"/>
                                  </p:iterate>
                                  <p:childTnLst>
                                    <p:set>
                                      <p:cBhvr>
                                        <p:cTn id="13" dur="1" fill="hold">
                                          <p:stCondLst>
                                            <p:cond delay="0"/>
                                          </p:stCondLst>
                                        </p:cTn>
                                        <p:tgtEl>
                                          <p:spTgt spid="7"/>
                                        </p:tgtEl>
                                        <p:attrNameLst>
                                          <p:attrName>style.visibility</p:attrName>
                                        </p:attrNameLst>
                                      </p:cBhvr>
                                      <p:to>
                                        <p:strVal val="visible"/>
                                      </p:to>
                                    </p:set>
                                    <p:animEffect transition="in" filter="wipe(left)">
                                      <p:cBhvr>
                                        <p:cTn id="14" dur="15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1" nodeType="clickEffect">
                                  <p:stCondLst>
                                    <p:cond delay="0"/>
                                  </p:stCondLst>
                                  <p:iterate type="lt">
                                    <p:tmPct val="10000"/>
                                  </p:iterate>
                                  <p:childTnLst>
                                    <p:animMotion origin="layout" path="M 0 1.48148E-6 L 0 -0.07222 " pathEditMode="relative" rAng="0" ptsTypes="AA">
                                      <p:cBhvr>
                                        <p:cTn id="18" dur="250" accel="50000" decel="50000" autoRev="1" fill="hold">
                                          <p:stCondLst>
                                            <p:cond delay="0"/>
                                          </p:stCondLst>
                                        </p:cTn>
                                        <p:tgtEl>
                                          <p:spTgt spid="7"/>
                                        </p:tgtEl>
                                        <p:attrNameLst>
                                          <p:attrName>ppt_x</p:attrName>
                                          <p:attrName>ppt_y</p:attrName>
                                        </p:attrNameLst>
                                      </p:cBhvr>
                                      <p:rCtr x="0" y="-3611"/>
                                    </p:animMotion>
                                    <p:animRot by="1500000">
                                      <p:cBhvr>
                                        <p:cTn id="19" dur="125" fill="hold">
                                          <p:stCondLst>
                                            <p:cond delay="0"/>
                                          </p:stCondLst>
                                        </p:cTn>
                                        <p:tgtEl>
                                          <p:spTgt spid="7"/>
                                        </p:tgtEl>
                                        <p:attrNameLst>
                                          <p:attrName>r</p:attrName>
                                        </p:attrNameLst>
                                      </p:cBhvr>
                                    </p:animRot>
                                    <p:animRot by="-1500000">
                                      <p:cBhvr>
                                        <p:cTn id="20" dur="125" fill="hold">
                                          <p:stCondLst>
                                            <p:cond delay="125"/>
                                          </p:stCondLst>
                                        </p:cTn>
                                        <p:tgtEl>
                                          <p:spTgt spid="7"/>
                                        </p:tgtEl>
                                        <p:attrNameLst>
                                          <p:attrName>r</p:attrName>
                                        </p:attrNameLst>
                                      </p:cBhvr>
                                    </p:animRot>
                                    <p:animRot by="-1500000">
                                      <p:cBhvr>
                                        <p:cTn id="21" dur="125" fill="hold">
                                          <p:stCondLst>
                                            <p:cond delay="250"/>
                                          </p:stCondLst>
                                        </p:cTn>
                                        <p:tgtEl>
                                          <p:spTgt spid="7"/>
                                        </p:tgtEl>
                                        <p:attrNameLst>
                                          <p:attrName>r</p:attrName>
                                        </p:attrNameLst>
                                      </p:cBhvr>
                                    </p:animRot>
                                    <p:animRot by="1500000">
                                      <p:cBhvr>
                                        <p:cTn id="22" dur="125" fill="hold">
                                          <p:stCondLst>
                                            <p:cond delay="375"/>
                                          </p:stCondLst>
                                        </p:cTn>
                                        <p:tgtEl>
                                          <p:spTgt spid="7"/>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200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ipe(left)">
                                      <p:cBhvr>
                                        <p:cTn id="27" dur="150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2000"/>
                                  </p:stCondLst>
                                  <p:childTnLst>
                                    <p:set>
                                      <p:cBhvr>
                                        <p:cTn id="31" dur="1" fill="hold">
                                          <p:stCondLst>
                                            <p:cond delay="0"/>
                                          </p:stCondLst>
                                        </p:cTn>
                                        <p:tgtEl>
                                          <p:spTgt spid="5">
                                            <p:txEl>
                                              <p:pRg st="1" end="1"/>
                                            </p:txEl>
                                          </p:spTgt>
                                        </p:tgtEl>
                                        <p:attrNameLst>
                                          <p:attrName>style.visibility</p:attrName>
                                        </p:attrNameLst>
                                      </p:cBhvr>
                                      <p:to>
                                        <p:strVal val="visible"/>
                                      </p:to>
                                    </p:set>
                                    <p:animEffect transition="in" filter="wipe(left)">
                                      <p:cBhvr>
                                        <p:cTn id="32" dur="15000"/>
                                        <p:tgtEl>
                                          <p:spTgt spid="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10000" fill="hold"/>
                                        <p:tgtEl>
                                          <p:spTgt spid="6"/>
                                        </p:tgtEl>
                                        <p:attrNameLst>
                                          <p:attrName>ppt_x</p:attrName>
                                        </p:attrNameLst>
                                      </p:cBhvr>
                                      <p:tavLst>
                                        <p:tav tm="0">
                                          <p:val>
                                            <p:strVal val="1+#ppt_w/2"/>
                                          </p:val>
                                        </p:tav>
                                        <p:tav tm="100000">
                                          <p:val>
                                            <p:strVal val="#ppt_x"/>
                                          </p:val>
                                        </p:tav>
                                      </p:tavLst>
                                    </p:anim>
                                    <p:anim calcmode="lin" valueType="num">
                                      <p:cBhvr additive="base">
                                        <p:cTn id="38"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2" grpId="0"/>
      <p:bldP spid="6" grpId="0"/>
      <p:bldP spid="7" grpId="0"/>
      <p:bldP spid="7" grpId="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 y="1339512"/>
            <a:ext cx="12191999" cy="4985980"/>
          </a:xfrm>
          <a:prstGeom prst="rect">
            <a:avLst/>
          </a:prstGeom>
          <a:ln w="12700">
            <a:noFill/>
          </a:ln>
        </p:spPr>
        <p:txBody>
          <a:bodyPr wrap="square">
            <a:spAutoFit/>
          </a:bodyPr>
          <a:lstStyle/>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Estamos inmersos en una</a:t>
            </a:r>
            <a:r>
              <a:rPr lang="es-ES" sz="36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microfísica de la invención y de la creación</a:t>
            </a: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en la cual las mónadas sociales y las mónadas cerebrales crean e imitan en el interior del cerebro colectivo y del cerebro individual.</a:t>
            </a:r>
          </a:p>
          <a:p>
            <a:pPr algn="ctr"/>
            <a:r>
              <a:rPr lang="es-ES" sz="3300" dirty="0">
                <a:ln w="12700">
                  <a:solidFill>
                    <a:schemeClr val="tx1"/>
                  </a:solidFill>
                </a:ln>
                <a:solidFill>
                  <a:srgbClr val="0070C0"/>
                </a:solidFill>
              </a:rPr>
              <a:t>La invención es un proceso de creación de la diferencia que pone en juego, cada vez, al ser y su </a:t>
            </a:r>
            <a:r>
              <a:rPr lang="es-ES" sz="3300" dirty="0" smtClean="0">
                <a:ln w="12700">
                  <a:solidFill>
                    <a:schemeClr val="tx1"/>
                  </a:solidFill>
                </a:ln>
                <a:solidFill>
                  <a:srgbClr val="0070C0"/>
                </a:solidFill>
              </a:rPr>
              <a:t>individuación.</a:t>
            </a:r>
          </a:p>
          <a:p>
            <a:pPr algn="ct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Toda invención es, para Tarde, ruptura de las normas, de las reglas, de los hábitos que definen al individuo y la sociedad. </a:t>
            </a:r>
            <a:r>
              <a:rPr lang="es-ES" sz="4000" b="1" i="1" u="sng" dirty="0">
                <a:ln w="12700">
                  <a:solidFill>
                    <a:schemeClr val="tx1"/>
                  </a:solidFill>
                </a:ln>
                <a:solidFill>
                  <a:srgbClr val="00B0F0"/>
                </a:solidFill>
                <a:effectLst>
                  <a:outerShdw blurRad="38100" dist="38100" dir="2700000" algn="tl">
                    <a:srgbClr val="000000">
                      <a:alpha val="43137"/>
                    </a:srgbClr>
                  </a:outerShdw>
                </a:effectLst>
              </a:rPr>
              <a:t>¿Cómo podría ser de otro modo?. </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Lazzarato. </a:t>
            </a:r>
            <a:endParaRPr lang="es-ES" sz="2000" dirty="0" smtClean="0">
              <a:latin typeface="Tw Cen MT Condensed" panose="020B0606020104020203" pitchFamily="34" charset="0"/>
            </a:endParaRP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a:t>
            </a:r>
            <a:r>
              <a:rPr lang="es-ES" sz="2000" dirty="0" smtClean="0">
                <a:latin typeface="Tw Cen MT Condensed" panose="020B0606020104020203" pitchFamily="34" charset="0"/>
              </a:rPr>
              <a:t>Parte </a:t>
            </a:r>
            <a:r>
              <a:rPr lang="es-ES" sz="2000" dirty="0">
                <a:latin typeface="Tw Cen MT Condensed" panose="020B0606020104020203" pitchFamily="34" charset="0"/>
              </a:rPr>
              <a:t>3</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58</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7" name="Rectángulo 6"/>
          <p:cNvSpPr/>
          <p:nvPr/>
        </p:nvSpPr>
        <p:spPr>
          <a:xfrm>
            <a:off x="0" y="705618"/>
            <a:ext cx="12192000" cy="523220"/>
          </a:xfrm>
          <a:prstGeom prst="rect">
            <a:avLst/>
          </a:prstGeom>
          <a:ln w="12700">
            <a:noFill/>
          </a:ln>
        </p:spPr>
        <p:txBody>
          <a:bodyPr wrap="square">
            <a:spAutoFit/>
          </a:bodyPr>
          <a:lstStyle/>
          <a:p>
            <a:pPr algn="ctr"/>
            <a:r>
              <a:rPr lang="es-ES" sz="28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28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28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226805514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iterate type="lt">
                                    <p:tmPct val="0"/>
                                  </p:iterate>
                                  <p:childTnLst>
                                    <p:set>
                                      <p:cBhvr>
                                        <p:cTn id="13" dur="1" fill="hold">
                                          <p:stCondLst>
                                            <p:cond delay="0"/>
                                          </p:stCondLst>
                                        </p:cTn>
                                        <p:tgtEl>
                                          <p:spTgt spid="7"/>
                                        </p:tgtEl>
                                        <p:attrNameLst>
                                          <p:attrName>style.visibility</p:attrName>
                                        </p:attrNameLst>
                                      </p:cBhvr>
                                      <p:to>
                                        <p:strVal val="visible"/>
                                      </p:to>
                                    </p:set>
                                    <p:animEffect transition="in" filter="wipe(left)">
                                      <p:cBhvr>
                                        <p:cTn id="14" dur="15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1" nodeType="clickEffect">
                                  <p:stCondLst>
                                    <p:cond delay="0"/>
                                  </p:stCondLst>
                                  <p:iterate type="lt">
                                    <p:tmPct val="10000"/>
                                  </p:iterate>
                                  <p:childTnLst>
                                    <p:animMotion origin="layout" path="M 0 4.44444E-6 L 0 -0.07223 " pathEditMode="relative" rAng="0" ptsTypes="AA">
                                      <p:cBhvr>
                                        <p:cTn id="18" dur="250" accel="50000" decel="50000" autoRev="1" fill="hold">
                                          <p:stCondLst>
                                            <p:cond delay="0"/>
                                          </p:stCondLst>
                                        </p:cTn>
                                        <p:tgtEl>
                                          <p:spTgt spid="7"/>
                                        </p:tgtEl>
                                        <p:attrNameLst>
                                          <p:attrName>ppt_x</p:attrName>
                                          <p:attrName>ppt_y</p:attrName>
                                        </p:attrNameLst>
                                      </p:cBhvr>
                                      <p:rCtr x="0" y="-3611"/>
                                    </p:animMotion>
                                    <p:animRot by="1500000">
                                      <p:cBhvr>
                                        <p:cTn id="19" dur="125" fill="hold">
                                          <p:stCondLst>
                                            <p:cond delay="0"/>
                                          </p:stCondLst>
                                        </p:cTn>
                                        <p:tgtEl>
                                          <p:spTgt spid="7"/>
                                        </p:tgtEl>
                                        <p:attrNameLst>
                                          <p:attrName>r</p:attrName>
                                        </p:attrNameLst>
                                      </p:cBhvr>
                                    </p:animRot>
                                    <p:animRot by="-1500000">
                                      <p:cBhvr>
                                        <p:cTn id="20" dur="125" fill="hold">
                                          <p:stCondLst>
                                            <p:cond delay="125"/>
                                          </p:stCondLst>
                                        </p:cTn>
                                        <p:tgtEl>
                                          <p:spTgt spid="7"/>
                                        </p:tgtEl>
                                        <p:attrNameLst>
                                          <p:attrName>r</p:attrName>
                                        </p:attrNameLst>
                                      </p:cBhvr>
                                    </p:animRot>
                                    <p:animRot by="-1500000">
                                      <p:cBhvr>
                                        <p:cTn id="21" dur="125" fill="hold">
                                          <p:stCondLst>
                                            <p:cond delay="250"/>
                                          </p:stCondLst>
                                        </p:cTn>
                                        <p:tgtEl>
                                          <p:spTgt spid="7"/>
                                        </p:tgtEl>
                                        <p:attrNameLst>
                                          <p:attrName>r</p:attrName>
                                        </p:attrNameLst>
                                      </p:cBhvr>
                                    </p:animRot>
                                    <p:animRot by="1500000">
                                      <p:cBhvr>
                                        <p:cTn id="22" dur="125" fill="hold">
                                          <p:stCondLst>
                                            <p:cond delay="375"/>
                                          </p:stCondLst>
                                        </p:cTn>
                                        <p:tgtEl>
                                          <p:spTgt spid="7"/>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200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10000"/>
                                        <p:tgtEl>
                                          <p:spTgt spid="5">
                                            <p:txEl>
                                              <p:pRg st="0" end="0"/>
                                            </p:txEl>
                                          </p:spTgt>
                                        </p:tgtEl>
                                      </p:cBhvr>
                                    </p:animEffect>
                                    <p:anim calcmode="lin" valueType="num">
                                      <p:cBhvr>
                                        <p:cTn id="28"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9"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2000"/>
                                  </p:stCondLst>
                                  <p:childTnLst>
                                    <p:set>
                                      <p:cBhvr>
                                        <p:cTn id="33" dur="1" fill="hold">
                                          <p:stCondLst>
                                            <p:cond delay="0"/>
                                          </p:stCondLst>
                                        </p:cTn>
                                        <p:tgtEl>
                                          <p:spTgt spid="5">
                                            <p:txEl>
                                              <p:pRg st="1" end="1"/>
                                            </p:txEl>
                                          </p:spTgt>
                                        </p:tgtEl>
                                        <p:attrNameLst>
                                          <p:attrName>style.visibility</p:attrName>
                                        </p:attrNameLst>
                                      </p:cBhvr>
                                      <p:to>
                                        <p:strVal val="visible"/>
                                      </p:to>
                                    </p:set>
                                    <p:animEffect transition="in" filter="fade">
                                      <p:cBhvr>
                                        <p:cTn id="34" dur="10000"/>
                                        <p:tgtEl>
                                          <p:spTgt spid="5">
                                            <p:txEl>
                                              <p:pRg st="1" end="1"/>
                                            </p:txEl>
                                          </p:spTgt>
                                        </p:tgtEl>
                                      </p:cBhvr>
                                    </p:animEffect>
                                    <p:anim calcmode="lin" valueType="num">
                                      <p:cBhvr>
                                        <p:cTn id="35"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6"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200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fade">
                                      <p:cBhvr>
                                        <p:cTn id="41" dur="10000"/>
                                        <p:tgtEl>
                                          <p:spTgt spid="5">
                                            <p:txEl>
                                              <p:pRg st="2" end="2"/>
                                            </p:txEl>
                                          </p:spTgt>
                                        </p:tgtEl>
                                      </p:cBhvr>
                                    </p:animEffect>
                                    <p:anim calcmode="lin" valueType="num">
                                      <p:cBhvr>
                                        <p:cTn id="42" dur="10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3" dur="10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10000" fill="hold"/>
                                        <p:tgtEl>
                                          <p:spTgt spid="6"/>
                                        </p:tgtEl>
                                        <p:attrNameLst>
                                          <p:attrName>ppt_x</p:attrName>
                                        </p:attrNameLst>
                                      </p:cBhvr>
                                      <p:tavLst>
                                        <p:tav tm="0">
                                          <p:val>
                                            <p:strVal val="1+#ppt_w/2"/>
                                          </p:val>
                                        </p:tav>
                                        <p:tav tm="100000">
                                          <p:val>
                                            <p:strVal val="#ppt_x"/>
                                          </p:val>
                                        </p:tav>
                                      </p:tavLst>
                                    </p:anim>
                                    <p:anim calcmode="lin" valueType="num">
                                      <p:cBhvr additive="base">
                                        <p:cTn id="49"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6" grpId="0"/>
      <p:bldP spid="7" grpId="0"/>
      <p:bldP spid="7" grpId="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792775"/>
            <a:ext cx="12192000" cy="4893647"/>
          </a:xfrm>
          <a:prstGeom prst="rect">
            <a:avLst/>
          </a:prstGeom>
          <a:ln w="12700">
            <a:noFill/>
          </a:ln>
        </p:spPr>
        <p:txBody>
          <a:bodyPr wrap="square">
            <a:spAutoFit/>
          </a:bodyPr>
          <a:lstStyle/>
          <a:p>
            <a:pPr algn="ctr"/>
            <a:r>
              <a:rPr lang="es-ES" sz="31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invención es un acto que coloca a quien lo cumple fuera del tiempo histórico y en la temporalidad del acontecimiento; a aquel que la lleva a cabo, es un acto que exige al individuo el  </a:t>
            </a:r>
            <a:r>
              <a:rPr lang="es-ES" sz="31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“franqueamiento parcial” </a:t>
            </a:r>
            <a:r>
              <a:rPr lang="es-ES" sz="31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la sociedad, el </a:t>
            </a:r>
            <a:r>
              <a:rPr lang="es-ES" sz="31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“desgarro momentáneo del tejido de las ilusiones sociales mutuas, del velo de las influencias </a:t>
            </a:r>
            <a:r>
              <a:rPr lang="es-ES" sz="3100" b="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intermentales</a:t>
            </a:r>
            <a:r>
              <a:rPr lang="es-ES" sz="31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2000" b="1" dirty="0" err="1">
                <a:ln w="6350">
                  <a:solidFill>
                    <a:srgbClr val="FF0000"/>
                  </a:solidFill>
                </a:ln>
                <a:effectLst>
                  <a:outerShdw blurRad="38100" dist="38100" dir="2700000" algn="tl">
                    <a:srgbClr val="000000">
                      <a:alpha val="43137"/>
                    </a:srgbClr>
                  </a:outerShdw>
                </a:effectLst>
                <a:latin typeface="Tempus Sans ITC" panose="04020404030D07020202" pitchFamily="82" charset="0"/>
              </a:rPr>
              <a:t>Psicologia</a:t>
            </a:r>
            <a:r>
              <a:rPr lang="es-ES" sz="2000" b="1" dirty="0">
                <a:ln w="6350">
                  <a:solidFill>
                    <a:srgbClr val="FF0000"/>
                  </a:solidFill>
                </a:ln>
                <a:effectLst>
                  <a:outerShdw blurRad="38100" dist="38100" dir="2700000" algn="tl">
                    <a:srgbClr val="000000">
                      <a:alpha val="43137"/>
                    </a:srgbClr>
                  </a:outerShdw>
                </a:effectLst>
                <a:latin typeface="Tempus Sans ITC" panose="04020404030D07020202" pitchFamily="82" charset="0"/>
              </a:rPr>
              <a:t> Económica G. </a:t>
            </a:r>
            <a:r>
              <a:rPr lang="es-ES" sz="2000" b="1" dirty="0" smtClean="0">
                <a:ln w="6350">
                  <a:solidFill>
                    <a:srgbClr val="FF0000"/>
                  </a:solidFill>
                </a:ln>
                <a:effectLst>
                  <a:outerShdw blurRad="38100" dist="38100" dir="2700000" algn="tl">
                    <a:srgbClr val="000000">
                      <a:alpha val="43137"/>
                    </a:srgbClr>
                  </a:outerShdw>
                </a:effectLst>
                <a:latin typeface="Tempus Sans ITC" panose="04020404030D07020202" pitchFamily="82" charset="0"/>
              </a:rPr>
              <a:t>Tarde.</a:t>
            </a:r>
            <a:endParaRPr lang="es-ES" sz="3200" b="1" dirty="0">
              <a:ln w="6350">
                <a:solidFill>
                  <a:srgbClr val="FF0000"/>
                </a:solidFill>
              </a:ln>
              <a:effectLst>
                <a:outerShdw blurRad="38100" dist="38100" dir="2700000" algn="tl">
                  <a:srgbClr val="000000">
                    <a:alpha val="43137"/>
                  </a:srgbClr>
                </a:outerShdw>
              </a:effectLst>
              <a:latin typeface="Tempus Sans ITC" panose="04020404030D07020202" pitchFamily="82" charset="0"/>
            </a:endParaRPr>
          </a:p>
          <a:p>
            <a:pPr algn="ctr"/>
            <a:r>
              <a:rPr lang="es-ES" sz="3000" dirty="0" smtClean="0">
                <a:ln w="12700">
                  <a:solidFill>
                    <a:schemeClr val="tx1"/>
                  </a:solidFill>
                </a:ln>
                <a:solidFill>
                  <a:srgbClr val="0070C0"/>
                </a:solidFill>
              </a:rPr>
              <a:t>La </a:t>
            </a:r>
            <a:r>
              <a:rPr lang="es-ES" sz="3000" dirty="0">
                <a:ln w="12700">
                  <a:solidFill>
                    <a:schemeClr val="tx1"/>
                  </a:solidFill>
                </a:ln>
                <a:solidFill>
                  <a:srgbClr val="0070C0"/>
                </a:solidFill>
              </a:rPr>
              <a:t>invención pues entonces se produce, en efecto, en una dimensión </a:t>
            </a:r>
            <a:r>
              <a:rPr lang="es-ES" sz="3000" dirty="0" err="1">
                <a:ln w="12700">
                  <a:solidFill>
                    <a:schemeClr val="tx1"/>
                  </a:solidFill>
                </a:ln>
                <a:solidFill>
                  <a:srgbClr val="0070C0"/>
                </a:solidFill>
              </a:rPr>
              <a:t>anhistórica</a:t>
            </a:r>
            <a:r>
              <a:rPr lang="es-ES" sz="3000" dirty="0">
                <a:ln w="12700">
                  <a:solidFill>
                    <a:schemeClr val="tx1"/>
                  </a:solidFill>
                </a:ln>
                <a:solidFill>
                  <a:srgbClr val="0070C0"/>
                </a:solidFill>
              </a:rPr>
              <a:t> (sin historia), como diría Nietzsche, escapando momentáneamente a la </a:t>
            </a:r>
            <a:r>
              <a:rPr lang="es-ES" sz="3000" b="1" i="1" dirty="0">
                <a:ln w="12700">
                  <a:solidFill>
                    <a:schemeClr val="tx1"/>
                  </a:solidFill>
                </a:ln>
                <a:solidFill>
                  <a:srgbClr val="0070C0"/>
                </a:solidFill>
                <a:effectLst>
                  <a:outerShdw blurRad="38100" dist="38100" dir="2700000" algn="tl">
                    <a:srgbClr val="000000">
                      <a:alpha val="43137"/>
                    </a:srgbClr>
                  </a:outerShdw>
                </a:effectLst>
              </a:rPr>
              <a:t>“cadena de la imitación” </a:t>
            </a:r>
            <a:r>
              <a:rPr lang="es-ES" sz="3000" dirty="0">
                <a:ln w="12700">
                  <a:solidFill>
                    <a:schemeClr val="tx1"/>
                  </a:solidFill>
                </a:ln>
                <a:solidFill>
                  <a:srgbClr val="0070C0"/>
                </a:solidFill>
              </a:rPr>
              <a:t>y colocando al inventor frente al afuera universal.</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26-Potencias de la Invención. La Psicología Económica de Gabriel Tarde. Maurizio Lazzarato. </a:t>
            </a:r>
            <a:endParaRPr lang="es-ES" sz="2000" dirty="0" smtClean="0">
              <a:latin typeface="Tw Cen MT Condensed" panose="020B0606020104020203" pitchFamily="34" charset="0"/>
            </a:endParaRP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 INVENCIÓN y TRABAJO, MEMORIA Y ATENCIÓN EN LA COOPERACIÓN ENTRE CEREBROS. Multiplicidad e Invención. Pág. 256 a 261. </a:t>
            </a:r>
            <a:r>
              <a:rPr lang="es-ES" sz="2000" dirty="0" smtClean="0">
                <a:latin typeface="Tw Cen MT Condensed" panose="020B0606020104020203" pitchFamily="34" charset="0"/>
              </a:rPr>
              <a:t>Parte </a:t>
            </a:r>
            <a:r>
              <a:rPr lang="es-ES" sz="2000" dirty="0">
                <a:latin typeface="Tw Cen MT Condensed" panose="020B0606020104020203" pitchFamily="34" charset="0"/>
              </a:rPr>
              <a:t>3</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59</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7" name="Rectángulo 6"/>
          <p:cNvSpPr/>
          <p:nvPr/>
        </p:nvSpPr>
        <p:spPr>
          <a:xfrm>
            <a:off x="0" y="705618"/>
            <a:ext cx="12192000" cy="1077218"/>
          </a:xfrm>
          <a:prstGeom prst="rect">
            <a:avLst/>
          </a:prstGeom>
          <a:ln w="12700">
            <a:noFill/>
          </a:ln>
        </p:spPr>
        <p:txBody>
          <a:bodyPr wrap="square">
            <a:spAutoFit/>
          </a:bodyPr>
          <a:lstStyle/>
          <a:p>
            <a:pPr algn="ctr"/>
            <a:r>
              <a:rPr lang="es-ES" sz="3200" b="1" i="1" u="sng" dirty="0">
                <a:ln w="12700">
                  <a:solidFill>
                    <a:schemeClr val="tx1"/>
                  </a:solidFill>
                </a:ln>
                <a:solidFill>
                  <a:srgbClr val="00B050"/>
                </a:solidFill>
                <a:effectLst>
                  <a:outerShdw blurRad="38100" dist="38100" dir="2700000" algn="tl">
                    <a:srgbClr val="000000">
                      <a:alpha val="43137"/>
                    </a:srgbClr>
                  </a:outerShdw>
                </a:effectLst>
              </a:rPr>
              <a:t>¿qué es una invención y </a:t>
            </a:r>
            <a:r>
              <a:rPr lang="es-ES" sz="3200" b="1" i="1" u="sng" dirty="0" smtClean="0">
                <a:ln w="12700">
                  <a:solidFill>
                    <a:schemeClr val="tx1"/>
                  </a:solidFill>
                </a:ln>
                <a:solidFill>
                  <a:srgbClr val="00B050"/>
                </a:solidFill>
                <a:effectLst>
                  <a:outerShdw blurRad="38100" dist="38100" dir="2700000" algn="tl">
                    <a:srgbClr val="000000">
                      <a:alpha val="43137"/>
                    </a:srgbClr>
                  </a:outerShdw>
                </a:effectLst>
              </a:rPr>
              <a:t>porqué </a:t>
            </a:r>
            <a:r>
              <a:rPr lang="es-ES" sz="3200" b="1" i="1" u="sng" dirty="0">
                <a:ln w="12700">
                  <a:solidFill>
                    <a:schemeClr val="tx1"/>
                  </a:solidFill>
                </a:ln>
                <a:solidFill>
                  <a:srgbClr val="00B050"/>
                </a:solidFill>
                <a:effectLst>
                  <a:outerShdw blurRad="38100" dist="38100" dir="2700000" algn="tl">
                    <a:srgbClr val="000000">
                      <a:alpha val="43137"/>
                    </a:srgbClr>
                  </a:outerShdw>
                </a:effectLst>
              </a:rPr>
              <a:t>es sinónimo de cooperación?</a:t>
            </a:r>
          </a:p>
        </p:txBody>
      </p:sp>
    </p:spTree>
    <p:extLst>
      <p:ext uri="{BB962C8B-B14F-4D97-AF65-F5344CB8AC3E}">
        <p14:creationId xmlns:p14="http://schemas.microsoft.com/office/powerpoint/2010/main" val="88824155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iterate type="lt">
                                    <p:tmPct val="0"/>
                                  </p:iterate>
                                  <p:childTnLst>
                                    <p:set>
                                      <p:cBhvr>
                                        <p:cTn id="13" dur="1" fill="hold">
                                          <p:stCondLst>
                                            <p:cond delay="0"/>
                                          </p:stCondLst>
                                        </p:cTn>
                                        <p:tgtEl>
                                          <p:spTgt spid="7"/>
                                        </p:tgtEl>
                                        <p:attrNameLst>
                                          <p:attrName>style.visibility</p:attrName>
                                        </p:attrNameLst>
                                      </p:cBhvr>
                                      <p:to>
                                        <p:strVal val="visible"/>
                                      </p:to>
                                    </p:set>
                                    <p:animEffect transition="in" filter="wipe(left)">
                                      <p:cBhvr>
                                        <p:cTn id="14" dur="15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grpId="1" nodeType="clickEffect">
                                  <p:stCondLst>
                                    <p:cond delay="0"/>
                                  </p:stCondLst>
                                  <p:iterate type="lt">
                                    <p:tmPct val="10000"/>
                                  </p:iterate>
                                  <p:childTnLst>
                                    <p:animMotion origin="layout" path="M 0 2.77556E-17 L 0 -0.07222 " pathEditMode="relative" rAng="0" ptsTypes="AA">
                                      <p:cBhvr>
                                        <p:cTn id="18" dur="250" accel="50000" decel="50000" autoRev="1" fill="hold">
                                          <p:stCondLst>
                                            <p:cond delay="0"/>
                                          </p:stCondLst>
                                        </p:cTn>
                                        <p:tgtEl>
                                          <p:spTgt spid="7"/>
                                        </p:tgtEl>
                                        <p:attrNameLst>
                                          <p:attrName>ppt_x</p:attrName>
                                          <p:attrName>ppt_y</p:attrName>
                                        </p:attrNameLst>
                                      </p:cBhvr>
                                      <p:rCtr x="0" y="-3611"/>
                                    </p:animMotion>
                                    <p:animRot by="1500000">
                                      <p:cBhvr>
                                        <p:cTn id="19" dur="125" fill="hold">
                                          <p:stCondLst>
                                            <p:cond delay="0"/>
                                          </p:stCondLst>
                                        </p:cTn>
                                        <p:tgtEl>
                                          <p:spTgt spid="7"/>
                                        </p:tgtEl>
                                        <p:attrNameLst>
                                          <p:attrName>r</p:attrName>
                                        </p:attrNameLst>
                                      </p:cBhvr>
                                    </p:animRot>
                                    <p:animRot by="-1500000">
                                      <p:cBhvr>
                                        <p:cTn id="20" dur="125" fill="hold">
                                          <p:stCondLst>
                                            <p:cond delay="125"/>
                                          </p:stCondLst>
                                        </p:cTn>
                                        <p:tgtEl>
                                          <p:spTgt spid="7"/>
                                        </p:tgtEl>
                                        <p:attrNameLst>
                                          <p:attrName>r</p:attrName>
                                        </p:attrNameLst>
                                      </p:cBhvr>
                                    </p:animRot>
                                    <p:animRot by="-1500000">
                                      <p:cBhvr>
                                        <p:cTn id="21" dur="125" fill="hold">
                                          <p:stCondLst>
                                            <p:cond delay="250"/>
                                          </p:stCondLst>
                                        </p:cTn>
                                        <p:tgtEl>
                                          <p:spTgt spid="7"/>
                                        </p:tgtEl>
                                        <p:attrNameLst>
                                          <p:attrName>r</p:attrName>
                                        </p:attrNameLst>
                                      </p:cBhvr>
                                    </p:animRot>
                                    <p:animRot by="1500000">
                                      <p:cBhvr>
                                        <p:cTn id="22" dur="125" fill="hold">
                                          <p:stCondLst>
                                            <p:cond delay="375"/>
                                          </p:stCondLst>
                                        </p:cTn>
                                        <p:tgtEl>
                                          <p:spTgt spid="7"/>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200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10000"/>
                                        <p:tgtEl>
                                          <p:spTgt spid="5">
                                            <p:txEl>
                                              <p:pRg st="0" end="0"/>
                                            </p:txEl>
                                          </p:spTgt>
                                        </p:tgtEl>
                                      </p:cBhvr>
                                    </p:animEffect>
                                    <p:anim calcmode="lin" valueType="num">
                                      <p:cBhvr>
                                        <p:cTn id="28"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9"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2000"/>
                                  </p:stCondLst>
                                  <p:childTnLst>
                                    <p:set>
                                      <p:cBhvr>
                                        <p:cTn id="33" dur="1" fill="hold">
                                          <p:stCondLst>
                                            <p:cond delay="0"/>
                                          </p:stCondLst>
                                        </p:cTn>
                                        <p:tgtEl>
                                          <p:spTgt spid="5">
                                            <p:txEl>
                                              <p:pRg st="1" end="1"/>
                                            </p:txEl>
                                          </p:spTgt>
                                        </p:tgtEl>
                                        <p:attrNameLst>
                                          <p:attrName>style.visibility</p:attrName>
                                        </p:attrNameLst>
                                      </p:cBhvr>
                                      <p:to>
                                        <p:strVal val="visible"/>
                                      </p:to>
                                    </p:set>
                                    <p:animEffect transition="in" filter="fade">
                                      <p:cBhvr>
                                        <p:cTn id="34" dur="10000"/>
                                        <p:tgtEl>
                                          <p:spTgt spid="5">
                                            <p:txEl>
                                              <p:pRg st="1" end="1"/>
                                            </p:txEl>
                                          </p:spTgt>
                                        </p:tgtEl>
                                      </p:cBhvr>
                                    </p:animEffect>
                                    <p:anim calcmode="lin" valueType="num">
                                      <p:cBhvr>
                                        <p:cTn id="35"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6"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additive="base">
                                        <p:cTn id="41" dur="10000" fill="hold"/>
                                        <p:tgtEl>
                                          <p:spTgt spid="6"/>
                                        </p:tgtEl>
                                        <p:attrNameLst>
                                          <p:attrName>ppt_x</p:attrName>
                                        </p:attrNameLst>
                                      </p:cBhvr>
                                      <p:tavLst>
                                        <p:tav tm="0">
                                          <p:val>
                                            <p:strVal val="1+#ppt_w/2"/>
                                          </p:val>
                                        </p:tav>
                                        <p:tav tm="100000">
                                          <p:val>
                                            <p:strVal val="#ppt_x"/>
                                          </p:val>
                                        </p:tav>
                                      </p:tavLst>
                                    </p:anim>
                                    <p:anim calcmode="lin" valueType="num">
                                      <p:cBhvr additive="base">
                                        <p:cTn id="42"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6" grpId="0"/>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6</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471637"/>
            <a:ext cx="12192000" cy="2554545"/>
          </a:xfrm>
          <a:prstGeom prst="rect">
            <a:avLst/>
          </a:prstGeom>
        </p:spPr>
        <p:txBody>
          <a:bodyPr wrap="square">
            <a:spAutoFit/>
          </a:bodyPr>
          <a:lstStyle/>
          <a:p>
            <a:pPr algn="ctr"/>
            <a:r>
              <a:rPr lang="es-ES" sz="4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Para Marx y Tarde, la especificidad de la dinámica inmanente del movimiento Económico en la modernidad se debe a la acción del </a:t>
            </a:r>
            <a:r>
              <a:rPr lang="es-ES" sz="40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infinito en la finitud.</a:t>
            </a:r>
          </a:p>
        </p:txBody>
      </p:sp>
      <p:sp>
        <p:nvSpPr>
          <p:cNvPr id="7" name="Rectángulo 6"/>
          <p:cNvSpPr/>
          <p:nvPr/>
        </p:nvSpPr>
        <p:spPr>
          <a:xfrm>
            <a:off x="-1" y="3026182"/>
            <a:ext cx="12192001" cy="3600986"/>
          </a:xfrm>
          <a:prstGeom prst="rect">
            <a:avLst/>
          </a:prstGeom>
          <a:ln w="12700">
            <a:noFill/>
          </a:ln>
        </p:spPr>
        <p:txBody>
          <a:bodyPr wrap="square">
            <a:spAutoFit/>
          </a:bodyPr>
          <a:lstStyle/>
          <a:p>
            <a:pPr algn="ctr"/>
            <a:r>
              <a:rPr lang="es-ES" sz="3800" dirty="0">
                <a:ln w="12700">
                  <a:solidFill>
                    <a:schemeClr val="tx1"/>
                  </a:solidFill>
                </a:ln>
                <a:solidFill>
                  <a:srgbClr val="0070C0"/>
                </a:solidFill>
              </a:rPr>
              <a:t>Pero mientras Marx afirma la primacía de la relación capital/trabajo sobre la invención y la imitación de las fuerzas sociales, la psicología económica de Tarde plantea la prioridad ontológica de la </a:t>
            </a:r>
            <a:r>
              <a:rPr lang="es-ES" sz="3800" b="1" dirty="0">
                <a:ln w="12700">
                  <a:solidFill>
                    <a:schemeClr val="tx1"/>
                  </a:solidFill>
                </a:ln>
                <a:solidFill>
                  <a:srgbClr val="0070C0"/>
                </a:solidFill>
              </a:rPr>
              <a:t>Invención y la Cooperación </a:t>
            </a:r>
            <a:r>
              <a:rPr lang="es-ES" sz="3800" dirty="0">
                <a:ln w="12700">
                  <a:solidFill>
                    <a:schemeClr val="tx1"/>
                  </a:solidFill>
                </a:ln>
                <a:solidFill>
                  <a:srgbClr val="0070C0"/>
                </a:solidFill>
              </a:rPr>
              <a:t>sobre la relación capitalista.</a:t>
            </a:r>
          </a:p>
        </p:txBody>
      </p:sp>
      <p:sp>
        <p:nvSpPr>
          <p:cNvPr id="10" name="Rectángulo 9"/>
          <p:cNvSpPr/>
          <p:nvPr/>
        </p:nvSpPr>
        <p:spPr>
          <a:xfrm>
            <a:off x="0" y="0"/>
            <a:ext cx="12192000" cy="400110"/>
          </a:xfrm>
          <a:prstGeom prst="rect">
            <a:avLst/>
          </a:prstGeom>
        </p:spPr>
        <p:txBody>
          <a:bodyPr wrap="square">
            <a:spAutoFit/>
          </a:bodyPr>
          <a:lstStyle/>
          <a:p>
            <a:pPr algn="ctr"/>
            <a:r>
              <a:rPr lang="es-ES" sz="2000" dirty="0" smtClean="0">
                <a:latin typeface="Tw Cen MT Condensed" panose="020B0606020104020203" pitchFamily="34" charset="0"/>
              </a:rPr>
              <a:t>2-Potencias </a:t>
            </a:r>
            <a:r>
              <a:rPr lang="es-ES" sz="2000" dirty="0">
                <a:latin typeface="Tw Cen MT Condensed" panose="020B0606020104020203" pitchFamily="34" charset="0"/>
              </a:rPr>
              <a:t>de la Invención. </a:t>
            </a:r>
            <a:r>
              <a:rPr lang="es-ES" sz="2000" dirty="0">
                <a:latin typeface="Tw Cen MT Condensed" panose="020B0606020104020203" pitchFamily="34" charset="0"/>
                <a:cs typeface="Segoe UI Light" panose="020B0502040204020203" pitchFamily="34" charset="0"/>
              </a:rPr>
              <a:t>La Psicología Económica de Gabriel Tarde. </a:t>
            </a:r>
            <a:r>
              <a:rPr lang="es-ES" sz="2000" dirty="0" smtClean="0">
                <a:latin typeface="Tw Cen MT Condensed" panose="020B0606020104020203" pitchFamily="34" charset="0"/>
              </a:rPr>
              <a:t>Maurizio </a:t>
            </a:r>
            <a:r>
              <a:rPr lang="es-ES" sz="2000" dirty="0">
                <a:latin typeface="Tw Cen MT Condensed" panose="020B0606020104020203" pitchFamily="34" charset="0"/>
              </a:rPr>
              <a:t>Lazzarato</a:t>
            </a:r>
            <a:r>
              <a:rPr lang="es-ES" sz="2000" dirty="0" smtClean="0">
                <a:latin typeface="Tw Cen MT Condensed" panose="020B0606020104020203" pitchFamily="34" charset="0"/>
              </a:rPr>
              <a:t>. Cap</a:t>
            </a:r>
            <a:r>
              <a:rPr lang="es-ES" sz="2000" dirty="0">
                <a:latin typeface="Tw Cen MT Condensed" panose="020B0606020104020203" pitchFamily="34" charset="0"/>
              </a:rPr>
              <a:t>. I</a:t>
            </a:r>
            <a:r>
              <a:rPr lang="es-ES" sz="2000" dirty="0" smtClean="0">
                <a:latin typeface="Tw Cen MT Condensed" panose="020B0606020104020203" pitchFamily="34" charset="0"/>
              </a:rPr>
              <a:t>. La cooperación </a:t>
            </a:r>
            <a:r>
              <a:rPr lang="es-ES" sz="2000" dirty="0">
                <a:latin typeface="Tw Cen MT Condensed" panose="020B0606020104020203" pitchFamily="34" charset="0"/>
              </a:rPr>
              <a:t>entre cerebros y lo virtual. </a:t>
            </a:r>
            <a:r>
              <a:rPr lang="es-ES" sz="2000" dirty="0" smtClean="0">
                <a:latin typeface="Tw Cen MT Condensed" panose="020B0606020104020203" pitchFamily="34" charset="0"/>
              </a:rPr>
              <a:t>pág. </a:t>
            </a:r>
            <a:r>
              <a:rPr lang="es-ES" sz="2000" dirty="0">
                <a:latin typeface="Tw Cen MT Condensed" panose="020B0606020104020203" pitchFamily="34" charset="0"/>
              </a:rPr>
              <a:t>48.</a:t>
            </a:r>
          </a:p>
        </p:txBody>
      </p:sp>
    </p:spTree>
    <p:extLst>
      <p:ext uri="{BB962C8B-B14F-4D97-AF65-F5344CB8AC3E}">
        <p14:creationId xmlns:p14="http://schemas.microsoft.com/office/powerpoint/2010/main" val="294327437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0"/>
                                        <p:tgtEl>
                                          <p:spTgt spid="10"/>
                                        </p:tgtEl>
                                      </p:cBhvr>
                                    </p:animEffect>
                                    <p:anim calcmode="lin" valueType="num">
                                      <p:cBhvr>
                                        <p:cTn id="8" dur="5000" fill="hold"/>
                                        <p:tgtEl>
                                          <p:spTgt spid="10"/>
                                        </p:tgtEl>
                                        <p:attrNameLst>
                                          <p:attrName>ppt_x</p:attrName>
                                        </p:attrNameLst>
                                      </p:cBhvr>
                                      <p:tavLst>
                                        <p:tav tm="0">
                                          <p:val>
                                            <p:strVal val="#ppt_x"/>
                                          </p:val>
                                        </p:tav>
                                        <p:tav tm="100000">
                                          <p:val>
                                            <p:strVal val="#ppt_x"/>
                                          </p:val>
                                        </p:tav>
                                      </p:tavLst>
                                    </p:anim>
                                    <p:anim calcmode="lin" valueType="num">
                                      <p:cBhvr>
                                        <p:cTn id="9" dur="5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10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10000"/>
                                        <p:tgtEl>
                                          <p:spTgt spid="3"/>
                                        </p:tgtEl>
                                      </p:cBhvr>
                                    </p:animEffect>
                                  </p:childTnLst>
                                </p:cTn>
                              </p:par>
                            </p:childTnLst>
                          </p:cTn>
                        </p:par>
                        <p:par>
                          <p:cTn id="15" fill="hold">
                            <p:stCondLst>
                              <p:cond delay="11000"/>
                            </p:stCondLst>
                            <p:childTnLst>
                              <p:par>
                                <p:cTn id="16" presetID="2" presetClass="entr" presetSubtype="4" fill="hold" grpId="0" nodeType="afterEffect">
                                  <p:stCondLst>
                                    <p:cond delay="200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10000" fill="hold"/>
                                        <p:tgtEl>
                                          <p:spTgt spid="6"/>
                                        </p:tgtEl>
                                        <p:attrNameLst>
                                          <p:attrName>ppt_x</p:attrName>
                                        </p:attrNameLst>
                                      </p:cBhvr>
                                      <p:tavLst>
                                        <p:tav tm="0">
                                          <p:val>
                                            <p:strVal val="1+#ppt_w/2"/>
                                          </p:val>
                                        </p:tav>
                                        <p:tav tm="100000">
                                          <p:val>
                                            <p:strVal val="#ppt_x"/>
                                          </p:val>
                                        </p:tav>
                                      </p:tavLst>
                                    </p:anim>
                                    <p:anim calcmode="lin" valueType="num">
                                      <p:cBhvr additive="base">
                                        <p:cTn id="2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10"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150682"/>
            <a:ext cx="12192000" cy="4832092"/>
          </a:xfrm>
          <a:prstGeom prst="rect">
            <a:avLst/>
          </a:prstGeom>
          <a:ln w="12700">
            <a:noFill/>
          </a:ln>
        </p:spPr>
        <p:txBody>
          <a:bodyPr wrap="square">
            <a:spAutoFit/>
          </a:bodyPr>
          <a:lstStyle/>
          <a:p>
            <a:pPr algn="ctr"/>
            <a:r>
              <a:rPr lang="es-ES" sz="4400" i="1" dirty="0" smtClean="0">
                <a:ln w="12700">
                  <a:solidFill>
                    <a:schemeClr val="tx1"/>
                  </a:solidFill>
                </a:ln>
                <a:solidFill>
                  <a:srgbClr val="0070C0"/>
                </a:solidFill>
                <a:latin typeface="Gill Sans MT" panose="020B0502020104020203" pitchFamily="34" charset="0"/>
              </a:rPr>
              <a:t>El </a:t>
            </a:r>
            <a:r>
              <a:rPr lang="es-ES" sz="4400" i="1" dirty="0">
                <a:ln w="12700">
                  <a:solidFill>
                    <a:schemeClr val="tx1"/>
                  </a:solidFill>
                </a:ln>
                <a:solidFill>
                  <a:srgbClr val="0070C0"/>
                </a:solidFill>
                <a:latin typeface="Gill Sans MT" panose="020B0502020104020203" pitchFamily="34" charset="0"/>
              </a:rPr>
              <a:t>ser es un pliegue, un remolino, un enrollamiento de los flujos (relaciones) que tiene una existencia intermitente, fluctuante, inestable, impredecible antes de su actualización, incluso para la </a:t>
            </a:r>
            <a:r>
              <a:rPr lang="es-ES" sz="4400" b="1" i="1" dirty="0">
                <a:ln w="12700">
                  <a:solidFill>
                    <a:schemeClr val="tx1"/>
                  </a:solidFill>
                </a:ln>
                <a:solidFill>
                  <a:srgbClr val="0070C0"/>
                </a:solidFill>
                <a:latin typeface="Gill Sans MT" panose="020B0502020104020203" pitchFamily="34" charset="0"/>
              </a:rPr>
              <a:t>“ inteligencia infinita</a:t>
            </a:r>
            <a:r>
              <a:rPr lang="es-ES" sz="4400" b="1" i="1" dirty="0" smtClean="0">
                <a:ln w="12700">
                  <a:solidFill>
                    <a:schemeClr val="tx1"/>
                  </a:solidFill>
                </a:ln>
                <a:solidFill>
                  <a:srgbClr val="0070C0"/>
                </a:solidFill>
                <a:latin typeface="Gill Sans MT" panose="020B0502020104020203" pitchFamily="34" charset="0"/>
              </a:rPr>
              <a:t>”,</a:t>
            </a:r>
          </a:p>
          <a:p>
            <a:pPr algn="ctr"/>
            <a:r>
              <a:rPr lang="es-ES" sz="4400" b="1" i="1" dirty="0" smtClean="0">
                <a:ln w="12700">
                  <a:solidFill>
                    <a:schemeClr val="tx1"/>
                  </a:solidFill>
                </a:ln>
                <a:solidFill>
                  <a:srgbClr val="0070C0"/>
                </a:solidFill>
                <a:latin typeface="Gill Sans MT" panose="020B0502020104020203" pitchFamily="34" charset="0"/>
              </a:rPr>
              <a:t> </a:t>
            </a:r>
            <a:r>
              <a:rPr lang="es-ES" sz="4400" b="1" i="1" dirty="0">
                <a:ln w="12700">
                  <a:solidFill>
                    <a:schemeClr val="tx1"/>
                  </a:solidFill>
                </a:ln>
                <a:solidFill>
                  <a:srgbClr val="0070C0"/>
                </a:solidFill>
                <a:latin typeface="Gill Sans MT" panose="020B0502020104020203" pitchFamily="34" charset="0"/>
              </a:rPr>
              <a:t>pues los cerebros y sus relaciones están inmersos en el tiempo caótico de la diferencia, en el tiempo creador del acontecimiento.</a:t>
            </a:r>
          </a:p>
        </p:txBody>
      </p:sp>
      <p:sp>
        <p:nvSpPr>
          <p:cNvPr id="2" name="Rectángulo 1"/>
          <p:cNvSpPr/>
          <p:nvPr/>
        </p:nvSpPr>
        <p:spPr>
          <a:xfrm>
            <a:off x="0" y="0"/>
            <a:ext cx="12192000" cy="400110"/>
          </a:xfrm>
          <a:prstGeom prst="rect">
            <a:avLst/>
          </a:prstGeom>
        </p:spPr>
        <p:txBody>
          <a:bodyPr wrap="square">
            <a:spAutoFit/>
          </a:bodyPr>
          <a:lstStyle/>
          <a:p>
            <a:pPr algn="ctr"/>
            <a:r>
              <a:rPr lang="es-ES" sz="2000" dirty="0">
                <a:latin typeface="Tw Cen MT Condensed" panose="020B0606020104020203" pitchFamily="34" charset="0"/>
              </a:rPr>
              <a:t>29-Potencias de la Invención. La Psicología Económica de Gabriel Tarde. Maurizio Lazzarato</a:t>
            </a:r>
            <a:r>
              <a:rPr lang="es-ES" sz="2000" dirty="0" smtClean="0">
                <a:latin typeface="Tw Cen MT Condensed" panose="020B0606020104020203" pitchFamily="34" charset="0"/>
              </a:rPr>
              <a:t>. Cap. </a:t>
            </a:r>
            <a:r>
              <a:rPr lang="es-ES" sz="2000" dirty="0">
                <a:latin typeface="Tw Cen MT Condensed" panose="020B0606020104020203" pitchFamily="34" charset="0"/>
              </a:rPr>
              <a:t>VII. La política de la Multiplicidad. </a:t>
            </a:r>
            <a:r>
              <a:rPr lang="es-ES" sz="2000" dirty="0" smtClean="0">
                <a:latin typeface="Tw Cen MT Condensed" panose="020B0606020104020203" pitchFamily="34" charset="0"/>
              </a:rPr>
              <a:t>Pág. 325.</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60</a:t>
            </a:fld>
            <a:endParaRPr lang="en-US" dirty="0"/>
          </a:p>
        </p:txBody>
      </p:sp>
      <p:sp>
        <p:nvSpPr>
          <p:cNvPr id="6" name="Rectángulo 5"/>
          <p:cNvSpPr/>
          <p:nvPr/>
        </p:nvSpPr>
        <p:spPr>
          <a:xfrm>
            <a:off x="0" y="6532661"/>
            <a:ext cx="12192000" cy="338554"/>
          </a:xfrm>
          <a:prstGeom prst="rect">
            <a:avLst/>
          </a:prstGeom>
        </p:spPr>
        <p:txBody>
          <a:bodyPr wrap="square">
            <a:spAutoFit/>
          </a:bodyPr>
          <a:lstStyle/>
          <a:p>
            <a:pPr algn="ctr"/>
            <a:r>
              <a:rPr lang="es-AR" sz="1600" b="1" dirty="0">
                <a:ln w="3175">
                  <a:solidFill>
                    <a:srgbClr val="FF0000"/>
                  </a:solidFill>
                  <a:prstDash val="solid"/>
                </a:ln>
                <a:solidFill>
                  <a:srgbClr val="002060"/>
                </a:solidFill>
                <a:latin typeface="Sylfaen" panose="010A0502050306030303" pitchFamily="18" charset="0"/>
              </a:rPr>
              <a:t>Párrafos  </a:t>
            </a:r>
            <a:r>
              <a:rPr lang="es-ES" sz="1600" b="1" dirty="0">
                <a:ln w="3175">
                  <a:solidFill>
                    <a:srgbClr val="FF0000"/>
                  </a:solidFill>
                  <a:prstDash val="solid"/>
                </a:ln>
                <a:solidFill>
                  <a:srgbClr val="002060"/>
                </a:solidFill>
                <a:latin typeface="Sylfaen" panose="010A0502050306030303" pitchFamily="18" charset="0"/>
              </a:rPr>
              <a:t>editados y adaptados--FORO de PENSAMIENTO CRÍTICO--UTN FRA</a:t>
            </a:r>
            <a:endParaRPr lang="es-ES" sz="1600" dirty="0">
              <a:ln w="3175">
                <a:solidFill>
                  <a:srgbClr val="FF0000"/>
                </a:solidFill>
                <a:prstDash val="solid"/>
              </a:ln>
              <a:latin typeface="Bauhaus 93" panose="04030905020B02020C02" pitchFamily="82" charset="0"/>
            </a:endParaRPr>
          </a:p>
        </p:txBody>
      </p:sp>
      <p:sp>
        <p:nvSpPr>
          <p:cNvPr id="4" name="Rectángulo 3"/>
          <p:cNvSpPr/>
          <p:nvPr/>
        </p:nvSpPr>
        <p:spPr>
          <a:xfrm>
            <a:off x="0" y="400110"/>
            <a:ext cx="12192000" cy="707886"/>
          </a:xfrm>
          <a:prstGeom prst="rect">
            <a:avLst/>
          </a:prstGeom>
        </p:spPr>
        <p:txBody>
          <a:bodyPr wrap="square">
            <a:spAutoFit/>
          </a:bodyPr>
          <a:lstStyle/>
          <a:p>
            <a:pPr algn="ctr"/>
            <a:r>
              <a:rPr lang="es-ES" sz="4000" b="1" i="1" u="sng" spc="600" dirty="0">
                <a:ln>
                  <a:solidFill>
                    <a:schemeClr val="tx1"/>
                  </a:solidFill>
                </a:ln>
                <a:solidFill>
                  <a:srgbClr val="00B050"/>
                </a:solidFill>
                <a:effectLst>
                  <a:outerShdw blurRad="38100" dist="38100" dir="2700000" algn="tl">
                    <a:srgbClr val="000000">
                      <a:alpha val="43137"/>
                    </a:srgbClr>
                  </a:outerShdw>
                </a:effectLst>
                <a:latin typeface="Gill Sans MT" panose="020B0502020104020203" pitchFamily="34" charset="0"/>
              </a:rPr>
              <a:t>¿qué es el </a:t>
            </a:r>
            <a:r>
              <a:rPr lang="es-ES" sz="4000" b="1" i="1" u="sng" spc="600" dirty="0" smtClean="0">
                <a:ln>
                  <a:solidFill>
                    <a:schemeClr val="tx1"/>
                  </a:solidFill>
                </a:ln>
                <a:solidFill>
                  <a:srgbClr val="00B050"/>
                </a:solidFill>
                <a:effectLst>
                  <a:outerShdw blurRad="38100" dist="38100" dir="2700000" algn="tl">
                    <a:srgbClr val="000000">
                      <a:alpha val="43137"/>
                    </a:srgbClr>
                  </a:outerShdw>
                </a:effectLst>
                <a:latin typeface="Gill Sans MT" panose="020B0502020104020203" pitchFamily="34" charset="0"/>
              </a:rPr>
              <a:t>ser?</a:t>
            </a:r>
            <a:endParaRPr lang="es-ES" sz="4000" spc="600" dirty="0">
              <a:latin typeface="Gill Sans MT" panose="020B0502020104020203" pitchFamily="34" charset="0"/>
            </a:endParaRPr>
          </a:p>
        </p:txBody>
      </p:sp>
    </p:spTree>
    <p:extLst>
      <p:ext uri="{BB962C8B-B14F-4D97-AF65-F5344CB8AC3E}">
        <p14:creationId xmlns:p14="http://schemas.microsoft.com/office/powerpoint/2010/main" val="89814507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1" nodeType="clickEffect">
                                  <p:stCondLst>
                                    <p:cond delay="0"/>
                                  </p:stCondLst>
                                  <p:childTnLst>
                                    <p:animRot by="21600000">
                                      <p:cBhvr>
                                        <p:cTn id="18" dur="2000" fill="hold"/>
                                        <p:tgtEl>
                                          <p:spTgt spid="4"/>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2000"/>
                                  </p:stCondLst>
                                  <p:iterate type="lt">
                                    <p:tmPct val="0"/>
                                  </p:iterate>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10000"/>
                                        <p:tgtEl>
                                          <p:spTgt spid="5">
                                            <p:txEl>
                                              <p:pRg st="0" end="0"/>
                                            </p:txEl>
                                          </p:spTgt>
                                        </p:tgtEl>
                                      </p:cBhvr>
                                    </p:animEffect>
                                    <p:anim calcmode="lin" valueType="num">
                                      <p:cBhvr>
                                        <p:cTn id="24" dur="10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10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2000"/>
                                  </p:stCondLst>
                                  <p:iterate type="lt">
                                    <p:tmPct val="0"/>
                                  </p:iterate>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10000"/>
                                        <p:tgtEl>
                                          <p:spTgt spid="5">
                                            <p:txEl>
                                              <p:pRg st="1" end="1"/>
                                            </p:txEl>
                                          </p:spTgt>
                                        </p:tgtEl>
                                      </p:cBhvr>
                                    </p:animEffect>
                                    <p:anim calcmode="lin" valueType="num">
                                      <p:cBhvr>
                                        <p:cTn id="31" dur="10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2" dur="10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4" presetClass="emph" presetSubtype="0" fill="hold" grpId="1" nodeType="clickEffect">
                                  <p:stCondLst>
                                    <p:cond delay="0"/>
                                  </p:stCondLst>
                                  <p:iterate type="lt">
                                    <p:tmPct val="10000"/>
                                  </p:iterate>
                                  <p:childTnLst>
                                    <p:animMotion origin="layout" path="M -2.08333E-7 2.59259E-6 L -2.08333E-7 -0.07222 " pathEditMode="relative" rAng="0" ptsTypes="AA">
                                      <p:cBhvr>
                                        <p:cTn id="36" dur="250" accel="50000" decel="50000" autoRev="1" fill="hold">
                                          <p:stCondLst>
                                            <p:cond delay="0"/>
                                          </p:stCondLst>
                                        </p:cTn>
                                        <p:tgtEl>
                                          <p:spTgt spid="5">
                                            <p:txEl>
                                              <p:pRg st="0" end="0"/>
                                            </p:txEl>
                                          </p:spTgt>
                                        </p:tgtEl>
                                        <p:attrNameLst>
                                          <p:attrName>ppt_x</p:attrName>
                                          <p:attrName>ppt_y</p:attrName>
                                        </p:attrNameLst>
                                      </p:cBhvr>
                                      <p:rCtr x="0" y="-3611"/>
                                    </p:animMotion>
                                    <p:animRot by="1500000">
                                      <p:cBhvr>
                                        <p:cTn id="37" dur="125" fill="hold">
                                          <p:stCondLst>
                                            <p:cond delay="0"/>
                                          </p:stCondLst>
                                        </p:cTn>
                                        <p:tgtEl>
                                          <p:spTgt spid="5">
                                            <p:txEl>
                                              <p:pRg st="0" end="0"/>
                                            </p:txEl>
                                          </p:spTgt>
                                        </p:tgtEl>
                                        <p:attrNameLst>
                                          <p:attrName>r</p:attrName>
                                        </p:attrNameLst>
                                      </p:cBhvr>
                                    </p:animRot>
                                    <p:animRot by="-1500000">
                                      <p:cBhvr>
                                        <p:cTn id="38" dur="125" fill="hold">
                                          <p:stCondLst>
                                            <p:cond delay="125"/>
                                          </p:stCondLst>
                                        </p:cTn>
                                        <p:tgtEl>
                                          <p:spTgt spid="5">
                                            <p:txEl>
                                              <p:pRg st="0" end="0"/>
                                            </p:txEl>
                                          </p:spTgt>
                                        </p:tgtEl>
                                        <p:attrNameLst>
                                          <p:attrName>r</p:attrName>
                                        </p:attrNameLst>
                                      </p:cBhvr>
                                    </p:animRot>
                                    <p:animRot by="-1500000">
                                      <p:cBhvr>
                                        <p:cTn id="39" dur="125" fill="hold">
                                          <p:stCondLst>
                                            <p:cond delay="250"/>
                                          </p:stCondLst>
                                        </p:cTn>
                                        <p:tgtEl>
                                          <p:spTgt spid="5">
                                            <p:txEl>
                                              <p:pRg st="0" end="0"/>
                                            </p:txEl>
                                          </p:spTgt>
                                        </p:tgtEl>
                                        <p:attrNameLst>
                                          <p:attrName>r</p:attrName>
                                        </p:attrNameLst>
                                      </p:cBhvr>
                                    </p:animRot>
                                    <p:animRot by="1500000">
                                      <p:cBhvr>
                                        <p:cTn id="40" dur="125" fill="hold">
                                          <p:stCondLst>
                                            <p:cond delay="375"/>
                                          </p:stCondLst>
                                        </p:cTn>
                                        <p:tgtEl>
                                          <p:spTgt spid="5">
                                            <p:txEl>
                                              <p:pRg st="0" end="0"/>
                                            </p:txEl>
                                          </p:spTgt>
                                        </p:tgtEl>
                                        <p:attrNameLst>
                                          <p:attrName>r</p:attrName>
                                        </p:attrNameLst>
                                      </p:cBhvr>
                                    </p:animRot>
                                  </p:childTnLst>
                                </p:cTn>
                              </p:par>
                            </p:childTnLst>
                          </p:cTn>
                        </p:par>
                      </p:childTnLst>
                    </p:cTn>
                  </p:par>
                  <p:par>
                    <p:cTn id="41" fill="hold">
                      <p:stCondLst>
                        <p:cond delay="indefinite"/>
                      </p:stCondLst>
                      <p:childTnLst>
                        <p:par>
                          <p:cTn id="42" fill="hold">
                            <p:stCondLst>
                              <p:cond delay="0"/>
                            </p:stCondLst>
                            <p:childTnLst>
                              <p:par>
                                <p:cTn id="43" presetID="34" presetClass="emph" presetSubtype="0" fill="hold" grpId="1" nodeType="clickEffect">
                                  <p:stCondLst>
                                    <p:cond delay="0"/>
                                  </p:stCondLst>
                                  <p:iterate type="lt">
                                    <p:tmPct val="10000"/>
                                  </p:iterate>
                                  <p:childTnLst>
                                    <p:animMotion origin="layout" path="M -2.08333E-7 1.48148E-6 L -2.08333E-7 -0.07222 " pathEditMode="relative" rAng="0" ptsTypes="AA">
                                      <p:cBhvr>
                                        <p:cTn id="44" dur="250" accel="50000" decel="50000" autoRev="1" fill="hold">
                                          <p:stCondLst>
                                            <p:cond delay="0"/>
                                          </p:stCondLst>
                                        </p:cTn>
                                        <p:tgtEl>
                                          <p:spTgt spid="5">
                                            <p:txEl>
                                              <p:pRg st="1" end="1"/>
                                            </p:txEl>
                                          </p:spTgt>
                                        </p:tgtEl>
                                        <p:attrNameLst>
                                          <p:attrName>ppt_x</p:attrName>
                                          <p:attrName>ppt_y</p:attrName>
                                        </p:attrNameLst>
                                      </p:cBhvr>
                                      <p:rCtr x="0" y="-3611"/>
                                    </p:animMotion>
                                    <p:animRot by="1500000">
                                      <p:cBhvr>
                                        <p:cTn id="45" dur="125" fill="hold">
                                          <p:stCondLst>
                                            <p:cond delay="0"/>
                                          </p:stCondLst>
                                        </p:cTn>
                                        <p:tgtEl>
                                          <p:spTgt spid="5">
                                            <p:txEl>
                                              <p:pRg st="1" end="1"/>
                                            </p:txEl>
                                          </p:spTgt>
                                        </p:tgtEl>
                                        <p:attrNameLst>
                                          <p:attrName>r</p:attrName>
                                        </p:attrNameLst>
                                      </p:cBhvr>
                                    </p:animRot>
                                    <p:animRot by="-1500000">
                                      <p:cBhvr>
                                        <p:cTn id="46" dur="125" fill="hold">
                                          <p:stCondLst>
                                            <p:cond delay="125"/>
                                          </p:stCondLst>
                                        </p:cTn>
                                        <p:tgtEl>
                                          <p:spTgt spid="5">
                                            <p:txEl>
                                              <p:pRg st="1" end="1"/>
                                            </p:txEl>
                                          </p:spTgt>
                                        </p:tgtEl>
                                        <p:attrNameLst>
                                          <p:attrName>r</p:attrName>
                                        </p:attrNameLst>
                                      </p:cBhvr>
                                    </p:animRot>
                                    <p:animRot by="-1500000">
                                      <p:cBhvr>
                                        <p:cTn id="47" dur="125" fill="hold">
                                          <p:stCondLst>
                                            <p:cond delay="250"/>
                                          </p:stCondLst>
                                        </p:cTn>
                                        <p:tgtEl>
                                          <p:spTgt spid="5">
                                            <p:txEl>
                                              <p:pRg st="1" end="1"/>
                                            </p:txEl>
                                          </p:spTgt>
                                        </p:tgtEl>
                                        <p:attrNameLst>
                                          <p:attrName>r</p:attrName>
                                        </p:attrNameLst>
                                      </p:cBhvr>
                                    </p:animRot>
                                    <p:animRot by="1500000">
                                      <p:cBhvr>
                                        <p:cTn id="48" dur="125" fill="hold">
                                          <p:stCondLst>
                                            <p:cond delay="375"/>
                                          </p:stCondLst>
                                        </p:cTn>
                                        <p:tgtEl>
                                          <p:spTgt spid="5">
                                            <p:txEl>
                                              <p:pRg st="1" end="1"/>
                                            </p:txEl>
                                          </p:spTgt>
                                        </p:tgtEl>
                                        <p:attrNameLst>
                                          <p:attrName>r</p:attrName>
                                        </p:attrNameLst>
                                      </p:cBhvr>
                                    </p:animRot>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additive="base">
                                        <p:cTn id="53" dur="10000" fill="hold"/>
                                        <p:tgtEl>
                                          <p:spTgt spid="6"/>
                                        </p:tgtEl>
                                        <p:attrNameLst>
                                          <p:attrName>ppt_x</p:attrName>
                                        </p:attrNameLst>
                                      </p:cBhvr>
                                      <p:tavLst>
                                        <p:tav tm="0">
                                          <p:val>
                                            <p:strVal val="1+#ppt_w/2"/>
                                          </p:val>
                                        </p:tav>
                                        <p:tav tm="100000">
                                          <p:val>
                                            <p:strVal val="#ppt_x"/>
                                          </p:val>
                                        </p:tav>
                                      </p:tavLst>
                                    </p:anim>
                                    <p:anim calcmode="lin" valueType="num">
                                      <p:cBhvr additive="base">
                                        <p:cTn id="54"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allAtOnce"/>
      <p:bldP spid="2" grpId="0"/>
      <p:bldP spid="6" grpId="0"/>
      <p:bldP spid="4" grpId="0"/>
      <p:bldP spid="4" grpId="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509200"/>
          </a:xfrm>
          <a:prstGeom prst="rect">
            <a:avLst/>
          </a:prstGeom>
          <a:ln w="12700">
            <a:noFill/>
          </a:ln>
        </p:spPr>
        <p:txBody>
          <a:bodyPr wrap="square">
            <a:spAutoFit/>
          </a:bodyPr>
          <a:lstStyle/>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su libro, </a:t>
            </a:r>
            <a:r>
              <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poder constituyente,  Antonio </a:t>
            </a:r>
            <a:r>
              <a:rPr lang="es-ES" sz="3200" b="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Negri</a:t>
            </a:r>
            <a:r>
              <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demuestra cómo este poder se revela frente a una integración de un sistema jerarquizado de normas. De la misma forma que la ciencia economía considera la invención y la cooperación como externalidades, la ciencia jurídica considera el poder constituyente, como un poder extraordinario.</a:t>
            </a:r>
          </a:p>
          <a:p>
            <a:pPr algn="ctr"/>
            <a:r>
              <a:rPr lang="es-ES" sz="3200" dirty="0">
                <a:ln w="12700">
                  <a:solidFill>
                    <a:schemeClr val="tx1"/>
                  </a:solidFill>
                </a:ln>
                <a:solidFill>
                  <a:srgbClr val="0070C0"/>
                </a:solidFill>
              </a:rPr>
              <a:t>Y por las mismas razones, puesto que se trata, como en el caso de la invención, de un poder que </a:t>
            </a:r>
            <a:r>
              <a:rPr lang="es-ES" sz="3200" b="1" i="1" dirty="0">
                <a:ln w="12700">
                  <a:solidFill>
                    <a:schemeClr val="tx1"/>
                  </a:solidFill>
                </a:ln>
                <a:solidFill>
                  <a:srgbClr val="0070C0"/>
                </a:solidFill>
                <a:effectLst>
                  <a:outerShdw blurRad="38100" dist="38100" dir="2700000" algn="tl">
                    <a:srgbClr val="000000">
                      <a:alpha val="43137"/>
                    </a:srgbClr>
                  </a:outerShdw>
                </a:effectLst>
              </a:rPr>
              <a:t>“surge de la nada y organiza la jerarquía de los poderes”</a:t>
            </a:r>
            <a:r>
              <a:rPr lang="es-ES" sz="3200" dirty="0">
                <a:ln w="12700">
                  <a:solidFill>
                    <a:schemeClr val="tx1"/>
                  </a:solidFill>
                </a:ln>
                <a:solidFill>
                  <a:srgbClr val="0070C0"/>
                </a:solidFill>
              </a:rPr>
              <a:t>, puesto que se trata de un comienzo absoluto, de una  des-mesura (</a:t>
            </a:r>
            <a:r>
              <a:rPr lang="es-ES" sz="3200" dirty="0" err="1">
                <a:ln w="12700">
                  <a:solidFill>
                    <a:schemeClr val="tx1"/>
                  </a:solidFill>
                </a:ln>
                <a:solidFill>
                  <a:srgbClr val="0070C0"/>
                </a:solidFill>
              </a:rPr>
              <a:t>hors</a:t>
            </a:r>
            <a:r>
              <a:rPr lang="es-ES" sz="3200" dirty="0">
                <a:ln w="12700">
                  <a:solidFill>
                    <a:schemeClr val="tx1"/>
                  </a:solidFill>
                </a:ln>
                <a:solidFill>
                  <a:srgbClr val="0070C0"/>
                </a:solidFill>
              </a:rPr>
              <a:t>-mesure) que escapa a la medida constituida</a:t>
            </a:r>
            <a:r>
              <a:rPr lang="es-ES" sz="3200" dirty="0" smtClean="0">
                <a:ln w="12700">
                  <a:solidFill>
                    <a:schemeClr val="tx1"/>
                  </a:solidFill>
                </a:ln>
                <a:solidFill>
                  <a:srgbClr val="0070C0"/>
                </a:solidFill>
              </a:rPr>
              <a:t>.</a:t>
            </a:r>
            <a:endParaRPr lang="es-ES" sz="3200" dirty="0">
              <a:ln w="12700">
                <a:solidFill>
                  <a:schemeClr val="tx1"/>
                </a:solidFill>
              </a:ln>
              <a:solidFill>
                <a:srgbClr val="0070C0"/>
              </a:solidFill>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30-Potencias de la Invención. La Psicología Económica de Gabriel Tarde. Maurizio Lazzarato.</a:t>
            </a:r>
          </a:p>
          <a:p>
            <a:pPr algn="ctr"/>
            <a:r>
              <a:rPr lang="es-ES" sz="2000" dirty="0" smtClean="0">
                <a:latin typeface="Tw Cen MT Condensed" panose="020B0606020104020203" pitchFamily="34" charset="0"/>
              </a:rPr>
              <a:t>Cap. VIII, LA POLÍTICA DE LA MULTIPLICIDAD.</a:t>
            </a:r>
            <a:r>
              <a:rPr lang="es-ES" sz="2000" dirty="0">
                <a:latin typeface="Tw Cen MT Condensed" panose="020B0606020104020203" pitchFamily="34" charset="0"/>
              </a:rPr>
              <a:t> Pág. 343.</a:t>
            </a:r>
            <a:r>
              <a:rPr lang="es-ES" sz="2000" dirty="0" smtClean="0">
                <a:latin typeface="Tw Cen MT Condensed" panose="020B0606020104020203" pitchFamily="34" charset="0"/>
              </a:rPr>
              <a:t> Parte 1.</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61</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78944368"/>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10000" fill="hold"/>
                                        <p:tgtEl>
                                          <p:spTgt spid="7"/>
                                        </p:tgtEl>
                                        <p:attrNameLst>
                                          <p:attrName>ppt_x</p:attrName>
                                        </p:attrNameLst>
                                      </p:cBhvr>
                                      <p:tavLst>
                                        <p:tav tm="0">
                                          <p:val>
                                            <p:strVal val="1+#ppt_w/2"/>
                                          </p:val>
                                        </p:tav>
                                        <p:tav tm="100000">
                                          <p:val>
                                            <p:strVal val="#ppt_x"/>
                                          </p:val>
                                        </p:tav>
                                      </p:tavLst>
                                    </p:anim>
                                    <p:anim calcmode="lin" valueType="num">
                                      <p:cBhvr additive="base">
                                        <p:cTn id="29"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1800493"/>
          </a:xfrm>
          <a:prstGeom prst="rect">
            <a:avLst/>
          </a:prstGeom>
          <a:ln w="12700">
            <a:noFill/>
          </a:ln>
        </p:spPr>
        <p:txBody>
          <a:bodyPr wrap="square">
            <a:spAutoFit/>
          </a:bodyPr>
          <a:lstStyle/>
          <a:p>
            <a:pPr algn="ctr"/>
            <a:r>
              <a:rPr lang="es-ES" sz="3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“Si </a:t>
            </a:r>
            <a:r>
              <a:rPr lang="es-ES" sz="37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PODER CONSTITUYENTE </a:t>
            </a:r>
            <a:r>
              <a:rPr lang="es-ES" sz="37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 </a:t>
            </a:r>
            <a:r>
              <a:rPr lang="es-ES" sz="3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omnipresente, deberá sin embargo ser temporalmente limitado, ser definido y validado como un poder </a:t>
            </a:r>
            <a:r>
              <a:rPr lang="es-ES" sz="37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extraordinario.</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30-Potencias de la Invención. La Psicología Económica de Gabriel </a:t>
            </a:r>
            <a:r>
              <a:rPr lang="es-ES" sz="2000" dirty="0" smtClean="0">
                <a:latin typeface="Tw Cen MT Condensed" panose="020B0606020104020203" pitchFamily="34" charset="0"/>
              </a:rPr>
              <a:t>Tarde. </a:t>
            </a:r>
            <a:r>
              <a:rPr lang="es-ES" sz="2000" dirty="0">
                <a:latin typeface="Tw Cen MT Condensed" panose="020B0606020104020203" pitchFamily="34" charset="0"/>
              </a:rPr>
              <a:t>Maurizio Lazzarato.</a:t>
            </a:r>
          </a:p>
          <a:p>
            <a:pPr algn="ctr"/>
            <a:r>
              <a:rPr lang="es-ES" sz="2000" dirty="0">
                <a:latin typeface="Tw Cen MT Condensed" panose="020B0606020104020203" pitchFamily="34" charset="0"/>
              </a:rPr>
              <a:t>Cap. VIII, LA POLÍTICA DE LA </a:t>
            </a:r>
            <a:r>
              <a:rPr lang="es-ES" sz="2000" dirty="0" smtClean="0">
                <a:latin typeface="Tw Cen MT Condensed" panose="020B0606020104020203" pitchFamily="34" charset="0"/>
              </a:rPr>
              <a:t>MULTIPLICIDAD. Pág</a:t>
            </a:r>
            <a:r>
              <a:rPr lang="es-ES" sz="2000" dirty="0">
                <a:latin typeface="Tw Cen MT Condensed" panose="020B0606020104020203" pitchFamily="34" charset="0"/>
              </a:rPr>
              <a:t>. 343. Parte </a:t>
            </a:r>
            <a:r>
              <a:rPr lang="es-ES" sz="2000" dirty="0" smtClean="0">
                <a:latin typeface="Tw Cen MT Condensed" panose="020B0606020104020203" pitchFamily="34" charset="0"/>
              </a:rPr>
              <a:t>2.</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62</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
        <p:nvSpPr>
          <p:cNvPr id="6" name="Rectángulo 5"/>
          <p:cNvSpPr/>
          <p:nvPr/>
        </p:nvSpPr>
        <p:spPr>
          <a:xfrm>
            <a:off x="1" y="2499451"/>
            <a:ext cx="12191999" cy="3416320"/>
          </a:xfrm>
          <a:prstGeom prst="rect">
            <a:avLst/>
          </a:prstGeom>
          <a:ln w="12700">
            <a:noFill/>
          </a:ln>
        </p:spPr>
        <p:txBody>
          <a:bodyPr wrap="square">
            <a:spAutoFit/>
          </a:bodyPr>
          <a:lstStyle/>
          <a:p>
            <a:pPr algn="ctr"/>
            <a:r>
              <a:rPr lang="es-ES" sz="3600" b="1" dirty="0" smtClean="0">
                <a:ln w="12700">
                  <a:solidFill>
                    <a:schemeClr val="tx1"/>
                  </a:solidFill>
                </a:ln>
                <a:solidFill>
                  <a:srgbClr val="005696"/>
                </a:solidFill>
                <a:effectLst>
                  <a:glow rad="63500">
                    <a:schemeClr val="accent2">
                      <a:satMod val="175000"/>
                      <a:alpha val="40000"/>
                    </a:schemeClr>
                  </a:glow>
                </a:effectLst>
                <a:latin typeface="Rockwell" panose="02060603020205020403" pitchFamily="18" charset="0"/>
              </a:rPr>
              <a:t>El </a:t>
            </a:r>
            <a:r>
              <a:rPr lang="es-ES" sz="3600" b="1" dirty="0">
                <a:ln w="12700">
                  <a:solidFill>
                    <a:schemeClr val="tx1"/>
                  </a:solidFill>
                </a:ln>
                <a:solidFill>
                  <a:srgbClr val="005696"/>
                </a:solidFill>
                <a:effectLst>
                  <a:glow rad="63500">
                    <a:schemeClr val="accent2">
                      <a:satMod val="175000"/>
                      <a:alpha val="40000"/>
                    </a:schemeClr>
                  </a:glow>
                </a:effectLst>
                <a:latin typeface="Rockwell" panose="02060603020205020403" pitchFamily="18" charset="0"/>
              </a:rPr>
              <a:t>tiempo es propio del poder constituyente, un tiempo dotado de una formidable capacidad de aceleración, tiempo del acontecimiento y de la generación de la singularidad, deberá ser encerrado, retenido y reducido a las categorías jurídicas, restringirlo en la rutina administrativa</a:t>
            </a:r>
            <a:r>
              <a:rPr lang="es-ES" sz="3600" b="1" dirty="0" smtClean="0">
                <a:ln w="12700">
                  <a:solidFill>
                    <a:schemeClr val="tx1"/>
                  </a:solidFill>
                </a:ln>
                <a:solidFill>
                  <a:srgbClr val="005696"/>
                </a:solidFill>
                <a:effectLst>
                  <a:glow rad="63500">
                    <a:schemeClr val="accent2">
                      <a:satMod val="175000"/>
                      <a:alpha val="40000"/>
                    </a:schemeClr>
                  </a:glow>
                </a:effectLst>
                <a:latin typeface="Rockwell" panose="02060603020205020403" pitchFamily="18" charset="0"/>
              </a:rPr>
              <a:t>”.</a:t>
            </a:r>
            <a:endParaRPr lang="es-ES" sz="3600" b="1" dirty="0">
              <a:ln w="19050">
                <a:solidFill>
                  <a:schemeClr val="tx1"/>
                </a:solidFill>
              </a:ln>
              <a:solidFill>
                <a:srgbClr val="005696"/>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endParaRPr>
          </a:p>
        </p:txBody>
      </p:sp>
      <p:sp>
        <p:nvSpPr>
          <p:cNvPr id="8" name="Rectángulo 7"/>
          <p:cNvSpPr/>
          <p:nvPr/>
        </p:nvSpPr>
        <p:spPr>
          <a:xfrm>
            <a:off x="1" y="5915771"/>
            <a:ext cx="12192000" cy="646331"/>
          </a:xfrm>
          <a:prstGeom prst="rect">
            <a:avLst/>
          </a:prstGeom>
        </p:spPr>
        <p:txBody>
          <a:bodyPr wrap="square">
            <a:spAutoFit/>
          </a:bodyPr>
          <a:lstStyle/>
          <a:p>
            <a:pPr algn="ctr"/>
            <a:r>
              <a:rPr lang="es-ES" b="1" dirty="0">
                <a:ln w="3175">
                  <a:solidFill>
                    <a:srgbClr val="C00000"/>
                  </a:solidFill>
                  <a:prstDash val="solid"/>
                </a:ln>
                <a:solidFill>
                  <a:srgbClr val="002060"/>
                </a:solidFill>
                <a:latin typeface="Rockwell" panose="02060603020205020403" pitchFamily="18" charset="0"/>
              </a:rPr>
              <a:t>El poder constituyente,  Antonio </a:t>
            </a:r>
            <a:r>
              <a:rPr lang="es-ES" b="1" dirty="0" err="1">
                <a:ln w="3175">
                  <a:solidFill>
                    <a:srgbClr val="C00000"/>
                  </a:solidFill>
                  <a:prstDash val="solid"/>
                </a:ln>
                <a:solidFill>
                  <a:srgbClr val="002060"/>
                </a:solidFill>
                <a:latin typeface="Rockwell" panose="02060603020205020403" pitchFamily="18" charset="0"/>
              </a:rPr>
              <a:t>Negri</a:t>
            </a:r>
            <a:r>
              <a:rPr lang="es-ES" b="1" dirty="0">
                <a:ln w="3175">
                  <a:solidFill>
                    <a:srgbClr val="C00000"/>
                  </a:solidFill>
                  <a:prstDash val="solid"/>
                </a:ln>
                <a:solidFill>
                  <a:srgbClr val="002060"/>
                </a:solidFill>
                <a:latin typeface="Rockwell" panose="02060603020205020403" pitchFamily="18" charset="0"/>
              </a:rPr>
              <a:t>, ensayo sobre las alternativas de la modernidad, Traficantes de sueños, 2015, pág. 29</a:t>
            </a:r>
            <a:r>
              <a:rPr lang="es-ES" b="1" dirty="0" smtClean="0">
                <a:ln w="3175">
                  <a:solidFill>
                    <a:srgbClr val="C00000"/>
                  </a:solidFill>
                  <a:prstDash val="solid"/>
                </a:ln>
                <a:solidFill>
                  <a:srgbClr val="002060"/>
                </a:solidFill>
                <a:latin typeface="Rockwell" panose="02060603020205020403" pitchFamily="18" charset="0"/>
              </a:rPr>
              <a:t>.</a:t>
            </a:r>
            <a:endParaRPr lang="es-ES" b="1" dirty="0">
              <a:ln w="3175">
                <a:solidFill>
                  <a:srgbClr val="C00000"/>
                </a:solidFill>
                <a:prstDash val="solid"/>
              </a:ln>
              <a:solidFill>
                <a:srgbClr val="002060"/>
              </a:solidFill>
              <a:latin typeface="Rockwell" panose="02060603020205020403" pitchFamily="18" charset="0"/>
            </a:endParaRPr>
          </a:p>
        </p:txBody>
      </p:sp>
    </p:spTree>
    <p:extLst>
      <p:ext uri="{BB962C8B-B14F-4D97-AF65-F5344CB8AC3E}">
        <p14:creationId xmlns:p14="http://schemas.microsoft.com/office/powerpoint/2010/main" val="425454176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1000"/>
                                  </p:stCondLst>
                                  <p:iterate type="lt">
                                    <p:tmPct val="0"/>
                                  </p:iterate>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15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2" dur="1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2" nodeType="clickEffect">
                                  <p:stCondLst>
                                    <p:cond delay="0"/>
                                  </p:stCondLst>
                                  <p:iterate type="lt">
                                    <p:tmPct val="0"/>
                                  </p:iterate>
                                  <p:childTnLst>
                                    <p:animRot by="21600000">
                                      <p:cBhvr>
                                        <p:cTn id="26" dur="3000" fill="hold"/>
                                        <p:tgtEl>
                                          <p:spTgt spid="6">
                                            <p:txEl>
                                              <p:pRg st="0" end="0"/>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grpId="1" nodeType="clickEffect">
                                  <p:stCondLst>
                                    <p:cond delay="0"/>
                                  </p:stCondLst>
                                  <p:iterate type="lt">
                                    <p:tmPct val="10000"/>
                                  </p:iterate>
                                  <p:childTnLst>
                                    <p:animMotion origin="layout" path="M 2.5E-6 3.7037E-7 L 2.5E-6 -0.07222 " pathEditMode="relative" rAng="0" ptsTypes="AA">
                                      <p:cBhvr>
                                        <p:cTn id="30" dur="250" accel="50000" decel="50000" autoRev="1" fill="hold">
                                          <p:stCondLst>
                                            <p:cond delay="0"/>
                                          </p:stCondLst>
                                        </p:cTn>
                                        <p:tgtEl>
                                          <p:spTgt spid="6">
                                            <p:txEl>
                                              <p:pRg st="0" end="0"/>
                                            </p:txEl>
                                          </p:spTgt>
                                        </p:tgtEl>
                                        <p:attrNameLst>
                                          <p:attrName>ppt_x</p:attrName>
                                          <p:attrName>ppt_y</p:attrName>
                                        </p:attrNameLst>
                                      </p:cBhvr>
                                      <p:rCtr x="0" y="-3611"/>
                                    </p:animMotion>
                                    <p:animRot by="1500000">
                                      <p:cBhvr>
                                        <p:cTn id="31" dur="125" fill="hold">
                                          <p:stCondLst>
                                            <p:cond delay="0"/>
                                          </p:stCondLst>
                                        </p:cTn>
                                        <p:tgtEl>
                                          <p:spTgt spid="6">
                                            <p:txEl>
                                              <p:pRg st="0" end="0"/>
                                            </p:txEl>
                                          </p:spTgt>
                                        </p:tgtEl>
                                        <p:attrNameLst>
                                          <p:attrName>r</p:attrName>
                                        </p:attrNameLst>
                                      </p:cBhvr>
                                    </p:animRot>
                                    <p:animRot by="-1500000">
                                      <p:cBhvr>
                                        <p:cTn id="32" dur="125" fill="hold">
                                          <p:stCondLst>
                                            <p:cond delay="125"/>
                                          </p:stCondLst>
                                        </p:cTn>
                                        <p:tgtEl>
                                          <p:spTgt spid="6">
                                            <p:txEl>
                                              <p:pRg st="0" end="0"/>
                                            </p:txEl>
                                          </p:spTgt>
                                        </p:tgtEl>
                                        <p:attrNameLst>
                                          <p:attrName>r</p:attrName>
                                        </p:attrNameLst>
                                      </p:cBhvr>
                                    </p:animRot>
                                    <p:animRot by="-1500000">
                                      <p:cBhvr>
                                        <p:cTn id="33" dur="125" fill="hold">
                                          <p:stCondLst>
                                            <p:cond delay="250"/>
                                          </p:stCondLst>
                                        </p:cTn>
                                        <p:tgtEl>
                                          <p:spTgt spid="6">
                                            <p:txEl>
                                              <p:pRg st="0" end="0"/>
                                            </p:txEl>
                                          </p:spTgt>
                                        </p:tgtEl>
                                        <p:attrNameLst>
                                          <p:attrName>r</p:attrName>
                                        </p:attrNameLst>
                                      </p:cBhvr>
                                    </p:animRot>
                                    <p:animRot by="1500000">
                                      <p:cBhvr>
                                        <p:cTn id="34" dur="125" fill="hold">
                                          <p:stCondLst>
                                            <p:cond delay="375"/>
                                          </p:stCondLst>
                                        </p:cTn>
                                        <p:tgtEl>
                                          <p:spTgt spid="6">
                                            <p:txEl>
                                              <p:pRg st="0" end="0"/>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10000" fill="hold"/>
                                        <p:tgtEl>
                                          <p:spTgt spid="8"/>
                                        </p:tgtEl>
                                        <p:attrNameLst>
                                          <p:attrName>ppt_x</p:attrName>
                                        </p:attrNameLst>
                                      </p:cBhvr>
                                      <p:tavLst>
                                        <p:tav tm="0">
                                          <p:val>
                                            <p:strVal val="1+#ppt_w/2"/>
                                          </p:val>
                                        </p:tav>
                                        <p:tav tm="100000">
                                          <p:val>
                                            <p:strVal val="#ppt_x"/>
                                          </p:val>
                                        </p:tav>
                                      </p:tavLst>
                                    </p:anim>
                                    <p:anim calcmode="lin" valueType="num">
                                      <p:cBhvr additive="base">
                                        <p:cTn id="40" dur="10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additive="base">
                                        <p:cTn id="45" dur="10000" fill="hold"/>
                                        <p:tgtEl>
                                          <p:spTgt spid="7"/>
                                        </p:tgtEl>
                                        <p:attrNameLst>
                                          <p:attrName>ppt_x</p:attrName>
                                        </p:attrNameLst>
                                      </p:cBhvr>
                                      <p:tavLst>
                                        <p:tav tm="0">
                                          <p:val>
                                            <p:strVal val="1+#ppt_w/2"/>
                                          </p:val>
                                        </p:tav>
                                        <p:tav tm="100000">
                                          <p:val>
                                            <p:strVal val="#ppt_x"/>
                                          </p:val>
                                        </p:tav>
                                      </p:tavLst>
                                    </p:anim>
                                    <p:anim calcmode="lin" valueType="num">
                                      <p:cBhvr additive="base">
                                        <p:cTn id="4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P spid="6" grpId="0" build="p"/>
      <p:bldP spid="6" grpId="1" build="allAtOnce"/>
      <p:bldP spid="6" grpId="2" build="allAtOnce"/>
      <p:bldP spid="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509200"/>
          </a:xfrm>
          <a:prstGeom prst="rect">
            <a:avLst/>
          </a:prstGeom>
          <a:ln w="12700">
            <a:noFill/>
          </a:ln>
        </p:spPr>
        <p:txBody>
          <a:bodyPr wrap="square">
            <a:spAutoFit/>
          </a:bodyPr>
          <a:lstStyle/>
          <a:p>
            <a:pPr algn="ctr"/>
            <a:r>
              <a:rPr lang="es-ES" sz="4400" dirty="0" smtClean="0">
                <a:ln w="12700">
                  <a:solidFill>
                    <a:schemeClr val="tx1"/>
                  </a:solidFill>
                </a:ln>
                <a:solidFill>
                  <a:srgbClr val="0070C0"/>
                </a:solidFill>
              </a:rPr>
              <a:t>La </a:t>
            </a:r>
            <a:r>
              <a:rPr lang="es-ES" sz="4400" dirty="0">
                <a:ln w="12700">
                  <a:solidFill>
                    <a:schemeClr val="tx1"/>
                  </a:solidFill>
                </a:ln>
                <a:solidFill>
                  <a:srgbClr val="0070C0"/>
                </a:solidFill>
              </a:rPr>
              <a:t>ciencia jurídica, así como la ciencia económica </a:t>
            </a:r>
            <a:r>
              <a:rPr lang="es-ES" sz="4400" b="1" dirty="0">
                <a:ln w="12700">
                  <a:solidFill>
                    <a:schemeClr val="tx1"/>
                  </a:solidFill>
                </a:ln>
                <a:solidFill>
                  <a:srgbClr val="0070C0"/>
                </a:solidFill>
                <a:effectLst>
                  <a:glow rad="63500">
                    <a:schemeClr val="accent2">
                      <a:satMod val="175000"/>
                      <a:alpha val="40000"/>
                    </a:schemeClr>
                  </a:glow>
                </a:effectLst>
              </a:rPr>
              <a:t>“aborrece la diferencia”, </a:t>
            </a:r>
            <a:r>
              <a:rPr lang="es-ES" sz="4400" dirty="0">
                <a:ln w="12700">
                  <a:solidFill>
                    <a:schemeClr val="tx1"/>
                  </a:solidFill>
                </a:ln>
                <a:solidFill>
                  <a:srgbClr val="0070C0"/>
                </a:solidFill>
              </a:rPr>
              <a:t>la potencia de creación de los </a:t>
            </a:r>
            <a:r>
              <a:rPr lang="es-ES" sz="4400" dirty="0" smtClean="0">
                <a:ln w="12700">
                  <a:solidFill>
                    <a:schemeClr val="tx1"/>
                  </a:solidFill>
                </a:ln>
                <a:solidFill>
                  <a:srgbClr val="0070C0"/>
                </a:solidFill>
              </a:rPr>
              <a:t>hombres.</a:t>
            </a:r>
          </a:p>
          <a:p>
            <a:pPr algn="ctr"/>
            <a:r>
              <a:rPr lang="es-ES" sz="4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Esta</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4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potencia debe ser reconducida a la </a:t>
            </a:r>
            <a:r>
              <a:rPr lang="es-ES" sz="44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“máquina representativa”, </a:t>
            </a:r>
            <a:r>
              <a:rPr lang="es-ES" sz="4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 la norma de producción de </a:t>
            </a:r>
            <a:r>
              <a:rPr lang="es-ES" sz="4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derecho.</a:t>
            </a:r>
          </a:p>
          <a:p>
            <a:pPr algn="ctr"/>
            <a:r>
              <a:rPr lang="es-ES" sz="4400" dirty="0">
                <a:ln w="12700">
                  <a:solidFill>
                    <a:schemeClr val="tx1"/>
                  </a:solidFill>
                </a:ln>
                <a:solidFill>
                  <a:srgbClr val="0070C0"/>
                </a:solidFill>
              </a:rPr>
              <a:t>El Poder constituyente debe ser interiorizado en el poder constituido.</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30-Potencias de la Invención. La Psicología Económica de Gabriel </a:t>
            </a:r>
            <a:r>
              <a:rPr lang="es-ES" sz="2000" dirty="0" smtClean="0">
                <a:latin typeface="Tw Cen MT Condensed" panose="020B0606020104020203" pitchFamily="34" charset="0"/>
              </a:rPr>
              <a:t>Tarde. </a:t>
            </a:r>
            <a:r>
              <a:rPr lang="es-ES" sz="2000" dirty="0">
                <a:latin typeface="Tw Cen MT Condensed" panose="020B0606020104020203" pitchFamily="34" charset="0"/>
              </a:rPr>
              <a:t>Maurizio Lazzarato.</a:t>
            </a:r>
          </a:p>
          <a:p>
            <a:pPr algn="ctr"/>
            <a:r>
              <a:rPr lang="es-ES" sz="2000" dirty="0">
                <a:latin typeface="Tw Cen MT Condensed" panose="020B0606020104020203" pitchFamily="34" charset="0"/>
              </a:rPr>
              <a:t>Cap. VIII, LA POLÍTICA DE LA </a:t>
            </a:r>
            <a:r>
              <a:rPr lang="es-ES" sz="2000" dirty="0" smtClean="0">
                <a:latin typeface="Tw Cen MT Condensed" panose="020B0606020104020203" pitchFamily="34" charset="0"/>
              </a:rPr>
              <a:t>MULTIPLICIDAD. Pág</a:t>
            </a:r>
            <a:r>
              <a:rPr lang="es-ES" sz="2000" dirty="0">
                <a:latin typeface="Tw Cen MT Condensed" panose="020B0606020104020203" pitchFamily="34" charset="0"/>
              </a:rPr>
              <a:t>. 343. Parte </a:t>
            </a:r>
            <a:r>
              <a:rPr lang="es-ES" sz="2000" dirty="0" smtClean="0">
                <a:latin typeface="Tw Cen MT Condensed" panose="020B0606020104020203" pitchFamily="34" charset="0"/>
              </a:rPr>
              <a:t>3.</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63</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editados y adaptados--FORO de PENSAMIENTO CRÍTICO--UTN FRA</a:t>
            </a:r>
          </a:p>
        </p:txBody>
      </p:sp>
    </p:spTree>
    <p:extLst>
      <p:ext uri="{BB962C8B-B14F-4D97-AF65-F5344CB8AC3E}">
        <p14:creationId xmlns:p14="http://schemas.microsoft.com/office/powerpoint/2010/main" val="179436532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786199"/>
          </a:xfrm>
          <a:prstGeom prst="rect">
            <a:avLst/>
          </a:prstGeom>
          <a:ln w="12700">
            <a:noFill/>
          </a:ln>
        </p:spPr>
        <p:txBody>
          <a:bodyPr wrap="square">
            <a:spAutoFit/>
          </a:bodyPr>
          <a:lstStyle/>
          <a:p>
            <a:pPr algn="ctr"/>
            <a:r>
              <a:rPr lang="es-ES" sz="3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hombre no es un imperio dentro de otro imperio puesto que, en sentido estricto, en la Filosofía de Tarde no hay naturaleza, solo hay sociedad ( de hombres, de átomos, de electrones, de partículas).</a:t>
            </a:r>
          </a:p>
          <a:p>
            <a:pPr algn="ctr"/>
            <a:r>
              <a:rPr lang="es-ES" sz="3700" dirty="0">
                <a:ln w="12700">
                  <a:solidFill>
                    <a:schemeClr val="tx1"/>
                  </a:solidFill>
                </a:ln>
                <a:solidFill>
                  <a:srgbClr val="0070C0"/>
                </a:solidFill>
              </a:rPr>
              <a:t>“Todo es una sociedad, todo fenómeno es un fenómeno social”.</a:t>
            </a:r>
          </a:p>
          <a:p>
            <a:pPr algn="ctr"/>
            <a:r>
              <a:rPr lang="es-ES" sz="37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Todo lo que existe consiste en una relación estratégica y simpática entre </a:t>
            </a:r>
            <a:r>
              <a:rPr lang="es-ES" sz="37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fuerzas.</a:t>
            </a:r>
          </a:p>
          <a:p>
            <a:pPr algn="ctr"/>
            <a:r>
              <a:rPr lang="es-ES" sz="3700" dirty="0">
                <a:ln w="12700">
                  <a:solidFill>
                    <a:schemeClr val="tx1"/>
                  </a:solidFill>
                </a:ln>
                <a:solidFill>
                  <a:srgbClr val="0070C0"/>
                </a:solidFill>
              </a:rPr>
              <a:t>Por más lejos que se pueda retroceder en la naturaleza, la sociedad siempre estará operando.</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30.1-Potencias de la Invención. La Psicología Económica de Gabriel Tarde. Maurizio Lazzarato.</a:t>
            </a:r>
          </a:p>
          <a:p>
            <a:pPr algn="ctr"/>
            <a:r>
              <a:rPr lang="es-ES" sz="2000" dirty="0" smtClean="0">
                <a:latin typeface="Tw Cen MT Condensed" panose="020B0606020104020203" pitchFamily="34" charset="0"/>
              </a:rPr>
              <a:t>Cap. VIII, LA POLÍTICA DE LA </a:t>
            </a:r>
            <a:r>
              <a:rPr lang="es-ES" sz="2000" dirty="0">
                <a:latin typeface="Tw Cen MT Condensed" panose="020B0606020104020203" pitchFamily="34" charset="0"/>
              </a:rPr>
              <a:t>MULTIPLICIDAD. Libertad e Invención. Pág. 344</a:t>
            </a:r>
            <a:r>
              <a:rPr lang="es-ES" sz="2000" dirty="0" smtClean="0">
                <a:latin typeface="Tw Cen MT Condensed" panose="020B0606020104020203" pitchFamily="34" charset="0"/>
              </a:rPr>
              <a:t>.</a:t>
            </a:r>
            <a:r>
              <a:rPr lang="es-ES" sz="2000" dirty="0">
                <a:latin typeface="Tw Cen MT Condensed" panose="020B0606020104020203" pitchFamily="34" charset="0"/>
              </a:rPr>
              <a:t> Parte </a:t>
            </a:r>
            <a:r>
              <a:rPr lang="es-ES" sz="2000" dirty="0" smtClean="0">
                <a:latin typeface="Tw Cen MT Condensed" panose="020B0606020104020203" pitchFamily="34" charset="0"/>
              </a:rPr>
              <a:t>1.</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64</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7811219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0"/>
                                        <p:tgtEl>
                                          <p:spTgt spid="2"/>
                                        </p:tgtEl>
                                      </p:cBhvr>
                                    </p:animEffect>
                                    <p:anim calcmode="lin" valueType="num">
                                      <p:cBhvr>
                                        <p:cTn id="8" dur="10000" fill="hold"/>
                                        <p:tgtEl>
                                          <p:spTgt spid="2"/>
                                        </p:tgtEl>
                                        <p:attrNameLst>
                                          <p:attrName>ppt_x</p:attrName>
                                        </p:attrNameLst>
                                      </p:cBhvr>
                                      <p:tavLst>
                                        <p:tav tm="0">
                                          <p:val>
                                            <p:strVal val="#ppt_x"/>
                                          </p:val>
                                        </p:tav>
                                        <p:tav tm="100000">
                                          <p:val>
                                            <p:strVal val="#ppt_x"/>
                                          </p:val>
                                        </p:tav>
                                      </p:tavLst>
                                    </p:anim>
                                    <p:anim calcmode="lin" valueType="num">
                                      <p:cBhvr>
                                        <p:cTn id="9" dur="1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200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p:cTn id="35" dur="15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6" dur="15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7" dur="150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additive="base">
                                        <p:cTn id="42" dur="10000" fill="hold"/>
                                        <p:tgtEl>
                                          <p:spTgt spid="7"/>
                                        </p:tgtEl>
                                        <p:attrNameLst>
                                          <p:attrName>ppt_x</p:attrName>
                                        </p:attrNameLst>
                                      </p:cBhvr>
                                      <p:tavLst>
                                        <p:tav tm="0">
                                          <p:val>
                                            <p:strVal val="1+#ppt_w/2"/>
                                          </p:val>
                                        </p:tav>
                                        <p:tav tm="100000">
                                          <p:val>
                                            <p:strVal val="#ppt_x"/>
                                          </p:val>
                                        </p:tav>
                                      </p:tavLst>
                                    </p:anim>
                                    <p:anim calcmode="lin" valueType="num">
                                      <p:cBhvr additive="base">
                                        <p:cTn id="43"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632311"/>
          </a:xfrm>
          <a:prstGeom prst="rect">
            <a:avLst/>
          </a:prstGeom>
          <a:ln w="12700">
            <a:noFill/>
          </a:ln>
        </p:spPr>
        <p:txBody>
          <a:bodyPr wrap="square">
            <a:spAutoFit/>
          </a:bodyPr>
          <a:lstStyle/>
          <a:p>
            <a:pPr algn="ctr"/>
            <a:r>
              <a:rPr lang="es-ES" sz="3600" dirty="0">
                <a:ln w="12700">
                  <a:solidFill>
                    <a:schemeClr val="tx1"/>
                  </a:solidFill>
                </a:ln>
                <a:solidFill>
                  <a:srgbClr val="0070C0"/>
                </a:solidFill>
              </a:rPr>
              <a:t>Así el poder constituyente, la potencia de composición, no es una fuerza antropomórfica.</a:t>
            </a:r>
          </a:p>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Hay un poder constituyente que actúa tanto en el átomo, en la célula, como en el hombre y en la sociedad.</a:t>
            </a:r>
          </a:p>
          <a:p>
            <a:pPr algn="ctr"/>
            <a:r>
              <a:rPr lang="es-ES" sz="3600" dirty="0">
                <a:ln w="12700">
                  <a:solidFill>
                    <a:schemeClr val="tx1"/>
                  </a:solidFill>
                </a:ln>
                <a:solidFill>
                  <a:srgbClr val="0070C0"/>
                </a:solidFill>
              </a:rPr>
              <a:t>Jamás hay vida Nuda en la teoría de </a:t>
            </a:r>
            <a:r>
              <a:rPr lang="es-ES" sz="3600" dirty="0" smtClean="0">
                <a:ln w="12700">
                  <a:solidFill>
                    <a:schemeClr val="tx1"/>
                  </a:solidFill>
                </a:ln>
                <a:solidFill>
                  <a:srgbClr val="0070C0"/>
                </a:solidFill>
              </a:rPr>
              <a:t>Tarde.</a:t>
            </a:r>
          </a:p>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Vida y Política, vida y sociedad coinciden.</a:t>
            </a:r>
          </a:p>
          <a:p>
            <a:pPr algn="ctr"/>
            <a:r>
              <a:rPr lang="es-ES" sz="3600" dirty="0">
                <a:ln w="12700">
                  <a:solidFill>
                    <a:schemeClr val="tx1"/>
                  </a:solidFill>
                </a:ln>
                <a:solidFill>
                  <a:srgbClr val="0070C0"/>
                </a:solidFill>
              </a:rPr>
              <a:t>Su teoría es ontológicamente </a:t>
            </a:r>
            <a:r>
              <a:rPr lang="es-ES" sz="3600" dirty="0" err="1">
                <a:ln w="12700">
                  <a:solidFill>
                    <a:schemeClr val="tx1"/>
                  </a:solidFill>
                </a:ln>
                <a:solidFill>
                  <a:srgbClr val="0070C0"/>
                </a:solidFill>
              </a:rPr>
              <a:t>biopolítica</a:t>
            </a:r>
            <a:r>
              <a:rPr lang="es-ES" sz="3600" dirty="0">
                <a:ln w="12700">
                  <a:solidFill>
                    <a:schemeClr val="tx1"/>
                  </a:solidFill>
                </a:ln>
                <a:solidFill>
                  <a:srgbClr val="0070C0"/>
                </a:solidFill>
              </a:rPr>
              <a:t>, pero por </a:t>
            </a:r>
            <a:r>
              <a:rPr lang="es-ES" sz="3600" dirty="0" err="1">
                <a:ln w="12700">
                  <a:solidFill>
                    <a:schemeClr val="tx1"/>
                  </a:solidFill>
                </a:ln>
                <a:solidFill>
                  <a:srgbClr val="0070C0"/>
                </a:solidFill>
              </a:rPr>
              <a:t>bios</a:t>
            </a:r>
            <a:r>
              <a:rPr lang="es-ES" sz="3600" dirty="0">
                <a:ln w="12700">
                  <a:solidFill>
                    <a:schemeClr val="tx1"/>
                  </a:solidFill>
                </a:ln>
                <a:solidFill>
                  <a:srgbClr val="0070C0"/>
                </a:solidFill>
              </a:rPr>
              <a:t> debe entenderse la </a:t>
            </a:r>
            <a:r>
              <a:rPr lang="es-ES" sz="3600" b="1" dirty="0">
                <a:ln w="12700">
                  <a:solidFill>
                    <a:schemeClr val="tx1"/>
                  </a:solidFill>
                </a:ln>
                <a:solidFill>
                  <a:srgbClr val="0070C0"/>
                </a:solidFill>
                <a:effectLst>
                  <a:outerShdw blurRad="38100" dist="38100" dir="2700000" algn="tl">
                    <a:srgbClr val="000000">
                      <a:alpha val="43137"/>
                    </a:srgbClr>
                  </a:outerShdw>
                </a:effectLst>
              </a:rPr>
              <a:t>“vida que no contiene más que virtuales”</a:t>
            </a:r>
            <a:r>
              <a:rPr lang="es-ES" sz="3600" dirty="0">
                <a:ln w="12700">
                  <a:solidFill>
                    <a:schemeClr val="tx1"/>
                  </a:solidFill>
                </a:ln>
                <a:solidFill>
                  <a:srgbClr val="0070C0"/>
                </a:solidFill>
              </a:rPr>
              <a:t>, la creación, el tiempo, la actividad de cerebros-memorias que se ensamblan.</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30.1-Potencias de la Invención. La Psicología Económica de Gabriel Tarde. Maurizio Lazzarato.</a:t>
            </a:r>
          </a:p>
          <a:p>
            <a:pPr algn="ctr"/>
            <a:r>
              <a:rPr lang="es-ES" sz="2000" dirty="0" smtClean="0">
                <a:latin typeface="Tw Cen MT Condensed" panose="020B0606020104020203" pitchFamily="34" charset="0"/>
              </a:rPr>
              <a:t>Cap. VIII, LA POLÍTICA DE LA </a:t>
            </a:r>
            <a:r>
              <a:rPr lang="es-ES" sz="2000" dirty="0">
                <a:latin typeface="Tw Cen MT Condensed" panose="020B0606020104020203" pitchFamily="34" charset="0"/>
              </a:rPr>
              <a:t>MULTIPLICIDAD. Libertad e Invención. Pág. 344</a:t>
            </a:r>
            <a:r>
              <a:rPr lang="es-ES" sz="2000" dirty="0" smtClean="0">
                <a:latin typeface="Tw Cen MT Condensed" panose="020B0606020104020203" pitchFamily="34" charset="0"/>
              </a:rPr>
              <a:t>.</a:t>
            </a:r>
            <a:r>
              <a:rPr lang="es-ES" sz="2000" dirty="0">
                <a:latin typeface="Tw Cen MT Condensed" panose="020B0606020104020203" pitchFamily="34" charset="0"/>
              </a:rPr>
              <a:t> Parte 2</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65</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40309175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200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p:cTn id="35" dur="15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6" dur="15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7" dur="150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2000"/>
                                  </p:stCondLst>
                                  <p:childTnLst>
                                    <p:set>
                                      <p:cBhvr>
                                        <p:cTn id="41" dur="1" fill="hold">
                                          <p:stCondLst>
                                            <p:cond delay="0"/>
                                          </p:stCondLst>
                                        </p:cTn>
                                        <p:tgtEl>
                                          <p:spTgt spid="5">
                                            <p:txEl>
                                              <p:pRg st="4" end="4"/>
                                            </p:txEl>
                                          </p:spTgt>
                                        </p:tgtEl>
                                        <p:attrNameLst>
                                          <p:attrName>style.visibility</p:attrName>
                                        </p:attrNameLst>
                                      </p:cBhvr>
                                      <p:to>
                                        <p:strVal val="visible"/>
                                      </p:to>
                                    </p:set>
                                    <p:anim calcmode="lin" valueType="num">
                                      <p:cBhvr>
                                        <p:cTn id="42" dur="15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3" dur="150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4" dur="15000"/>
                                        <p:tgtEl>
                                          <p:spTgt spid="5">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10000" fill="hold"/>
                                        <p:tgtEl>
                                          <p:spTgt spid="7"/>
                                        </p:tgtEl>
                                        <p:attrNameLst>
                                          <p:attrName>ppt_x</p:attrName>
                                        </p:attrNameLst>
                                      </p:cBhvr>
                                      <p:tavLst>
                                        <p:tav tm="0">
                                          <p:val>
                                            <p:strVal val="1+#ppt_w/2"/>
                                          </p:val>
                                        </p:tav>
                                        <p:tav tm="100000">
                                          <p:val>
                                            <p:strVal val="#ppt_x"/>
                                          </p:val>
                                        </p:tav>
                                      </p:tavLst>
                                    </p:anim>
                                    <p:anim calcmode="lin" valueType="num">
                                      <p:cBhvr additive="base">
                                        <p:cTn id="50"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66</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00B05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00B05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729963"/>
            <a:ext cx="12192000" cy="954107"/>
          </a:xfrm>
          <a:prstGeom prst="rect">
            <a:avLst/>
          </a:prstGeom>
        </p:spPr>
        <p:txBody>
          <a:bodyPr wrap="square">
            <a:spAutoFit/>
          </a:bodyPr>
          <a:lstStyle/>
          <a:p>
            <a:pPr algn="ctr"/>
            <a:r>
              <a:rPr lang="es-ES" sz="2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mercado, así como la ley y el Estado, tienen como principio constitutivo y evolutivo la guerra más o menos atenuada, más o menos intensa</a:t>
            </a:r>
            <a:r>
              <a:rPr lang="es-ES" sz="28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2800" i="1" dirty="0">
              <a:ln w="12700">
                <a:solidFill>
                  <a:schemeClr val="tx1"/>
                </a:solidFill>
              </a:ln>
              <a:solidFill>
                <a:srgbClr val="00B050"/>
              </a:solidFill>
              <a:effectLst>
                <a:glow rad="63500">
                  <a:schemeClr val="accent2">
                    <a:satMod val="175000"/>
                    <a:alpha val="40000"/>
                  </a:schemeClr>
                </a:glow>
              </a:effectLst>
              <a:latin typeface="Rockwell" panose="02060603020205020403" pitchFamily="18" charset="0"/>
            </a:endParaRPr>
          </a:p>
        </p:txBody>
      </p:sp>
      <p:sp>
        <p:nvSpPr>
          <p:cNvPr id="7" name="Rectángulo 6"/>
          <p:cNvSpPr/>
          <p:nvPr/>
        </p:nvSpPr>
        <p:spPr>
          <a:xfrm>
            <a:off x="0" y="1701417"/>
            <a:ext cx="12192000" cy="1384995"/>
          </a:xfrm>
          <a:prstGeom prst="rect">
            <a:avLst/>
          </a:prstGeom>
          <a:ln w="12700">
            <a:noFill/>
          </a:ln>
        </p:spPr>
        <p:txBody>
          <a:bodyPr wrap="square">
            <a:spAutoFit/>
          </a:bodyPr>
          <a:lstStyle/>
          <a:p>
            <a:pPr algn="ctr"/>
            <a:r>
              <a:rPr lang="es-ES" sz="2800" dirty="0">
                <a:ln w="12700">
                  <a:solidFill>
                    <a:schemeClr val="tx1"/>
                  </a:solidFill>
                </a:ln>
                <a:solidFill>
                  <a:srgbClr val="0070C0"/>
                </a:solidFill>
              </a:rPr>
              <a:t>La relación constitutiva siempre es pensada bajo la relación del beligerante con el beligerante, la cual desemboca siempre en la relación destructora del vencedor con el vencido.</a:t>
            </a:r>
          </a:p>
        </p:txBody>
      </p:sp>
      <p:sp>
        <p:nvSpPr>
          <p:cNvPr id="8" name="Rectángulo 7"/>
          <p:cNvSpPr/>
          <p:nvPr/>
        </p:nvSpPr>
        <p:spPr>
          <a:xfrm>
            <a:off x="0" y="3086412"/>
            <a:ext cx="12192004" cy="1384995"/>
          </a:xfrm>
          <a:prstGeom prst="rect">
            <a:avLst/>
          </a:prstGeom>
        </p:spPr>
        <p:txBody>
          <a:bodyPr wrap="square">
            <a:spAutoFit/>
          </a:bodyPr>
          <a:lstStyle/>
          <a:p>
            <a:pPr algn="ctr"/>
            <a:r>
              <a:rPr lang="es-ES" sz="2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Esta concepción común de la dinámica social explica el desconocimiento del pasaje continuo y reversible, en la historia del capitalismo, del mercado a la guerra, de la competencia a la regulación</a:t>
            </a:r>
            <a:r>
              <a:rPr lang="es-ES" sz="28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2800" i="1" dirty="0">
              <a:ln w="12700">
                <a:solidFill>
                  <a:schemeClr val="tx1"/>
                </a:solidFill>
              </a:ln>
              <a:solidFill>
                <a:srgbClr val="00B050"/>
              </a:solidFill>
              <a:effectLst>
                <a:glow rad="63500">
                  <a:schemeClr val="accent2">
                    <a:satMod val="175000"/>
                    <a:alpha val="40000"/>
                  </a:schemeClr>
                </a:glow>
              </a:effectLst>
              <a:latin typeface="Rockwell" panose="02060603020205020403" pitchFamily="18" charset="0"/>
            </a:endParaRPr>
          </a:p>
        </p:txBody>
      </p:sp>
      <p:sp>
        <p:nvSpPr>
          <p:cNvPr id="9" name="Rectángulo 8"/>
          <p:cNvSpPr/>
          <p:nvPr/>
        </p:nvSpPr>
        <p:spPr>
          <a:xfrm>
            <a:off x="-34" y="5438452"/>
            <a:ext cx="12192002" cy="954107"/>
          </a:xfrm>
          <a:prstGeom prst="rect">
            <a:avLst/>
          </a:prstGeom>
        </p:spPr>
        <p:txBody>
          <a:bodyPr wrap="square">
            <a:spAutoFit/>
          </a:bodyPr>
          <a:lstStyle/>
          <a:p>
            <a:pPr algn="ctr"/>
            <a:r>
              <a:rPr lang="es-ES" sz="28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Esto lo sabía bien Keynes, para quien sólo una economía de guerra podía realizar su proyecto de adaptación de las fuerzas en juego</a:t>
            </a:r>
            <a:r>
              <a:rPr lang="es-ES" sz="28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2800" dirty="0"/>
          </a:p>
        </p:txBody>
      </p:sp>
      <p:sp>
        <p:nvSpPr>
          <p:cNvPr id="11" name="Rectángulo 10"/>
          <p:cNvSpPr/>
          <p:nvPr/>
        </p:nvSpPr>
        <p:spPr>
          <a:xfrm>
            <a:off x="0" y="4471407"/>
            <a:ext cx="12192000" cy="954107"/>
          </a:xfrm>
          <a:prstGeom prst="rect">
            <a:avLst/>
          </a:prstGeom>
          <a:ln w="12700">
            <a:noFill/>
          </a:ln>
        </p:spPr>
        <p:txBody>
          <a:bodyPr wrap="square">
            <a:spAutoFit/>
          </a:bodyPr>
          <a:lstStyle/>
          <a:p>
            <a:pPr algn="ctr"/>
            <a:r>
              <a:rPr lang="es-ES" sz="2800" dirty="0">
                <a:ln w="12700">
                  <a:solidFill>
                    <a:schemeClr val="tx1"/>
                  </a:solidFill>
                </a:ln>
                <a:solidFill>
                  <a:srgbClr val="0070C0"/>
                </a:solidFill>
              </a:rPr>
              <a:t>La regulación económica basada en este principio negativo no es una alternativa a la guerra, sino su continuación económica.</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30.2-Potencias de la Invención. La Psicología Económica de Gabriel Tarde. Maurizio Lazzarato. </a:t>
            </a:r>
          </a:p>
          <a:p>
            <a:pPr algn="ctr"/>
            <a:r>
              <a:rPr lang="es-ES" sz="2000" dirty="0" smtClean="0">
                <a:latin typeface="Tw Cen MT Condensed" panose="020B0606020104020203" pitchFamily="34" charset="0"/>
              </a:rPr>
              <a:t>Cap. VIII, LA POLÍTICA DE LA MULTIPLICIDAD. Libertad e Invención. Pág</a:t>
            </a:r>
            <a:r>
              <a:rPr lang="es-ES" sz="2000" dirty="0">
                <a:latin typeface="Tw Cen MT Condensed" panose="020B0606020104020203" pitchFamily="34" charset="0"/>
              </a:rPr>
              <a:t>. 347</a:t>
            </a:r>
            <a:r>
              <a:rPr lang="es-ES" sz="2000" dirty="0" smtClean="0">
                <a:latin typeface="Tw Cen MT Condensed" panose="020B0606020104020203" pitchFamily="34" charset="0"/>
              </a:rPr>
              <a:t>.</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126859921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4000"/>
                                        <p:tgtEl>
                                          <p:spTgt spid="10"/>
                                        </p:tgtEl>
                                      </p:cBhvr>
                                    </p:animEffect>
                                    <p:anim calcmode="lin" valueType="num">
                                      <p:cBhvr>
                                        <p:cTn id="8" dur="4000" fill="hold"/>
                                        <p:tgtEl>
                                          <p:spTgt spid="10"/>
                                        </p:tgtEl>
                                        <p:attrNameLst>
                                          <p:attrName>ppt_x</p:attrName>
                                        </p:attrNameLst>
                                      </p:cBhvr>
                                      <p:tavLst>
                                        <p:tav tm="0">
                                          <p:val>
                                            <p:strVal val="#ppt_x"/>
                                          </p:val>
                                        </p:tav>
                                        <p:tav tm="100000">
                                          <p:val>
                                            <p:strVal val="#ppt_x"/>
                                          </p:val>
                                        </p:tav>
                                      </p:tavLst>
                                    </p:anim>
                                    <p:anim calcmode="lin" valueType="num">
                                      <p:cBhvr>
                                        <p:cTn id="9" dur="4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20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10000"/>
                                        <p:tgtEl>
                                          <p:spTgt spid="3"/>
                                        </p:tgtEl>
                                      </p:cBhvr>
                                    </p:animEffect>
                                  </p:childTnLst>
                                </p:cTn>
                              </p:par>
                            </p:childTnLst>
                          </p:cTn>
                        </p:par>
                        <p:par>
                          <p:cTn id="15" fill="hold">
                            <p:stCondLst>
                              <p:cond delay="12000"/>
                            </p:stCondLst>
                            <p:childTnLst>
                              <p:par>
                                <p:cTn id="16" presetID="2" presetClass="entr" presetSubtype="4" fill="hold" grpId="0" nodeType="afterEffect">
                                  <p:stCondLst>
                                    <p:cond delay="200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grpId="0" nodeType="clickEffect">
                                  <p:stCondLst>
                                    <p:cond delay="200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10000" fill="hold"/>
                                        <p:tgtEl>
                                          <p:spTgt spid="8"/>
                                        </p:tgtEl>
                                        <p:attrNameLst>
                                          <p:attrName>ppt_x</p:attrName>
                                        </p:attrNameLst>
                                      </p:cBhvr>
                                      <p:tavLst>
                                        <p:tav tm="0">
                                          <p:val>
                                            <p:strVal val="1+#ppt_w/2"/>
                                          </p:val>
                                        </p:tav>
                                        <p:tav tm="100000">
                                          <p:val>
                                            <p:strVal val="#ppt_x"/>
                                          </p:val>
                                        </p:tav>
                                      </p:tavLst>
                                    </p:anim>
                                    <p:anim calcmode="lin" valueType="num">
                                      <p:cBhvr additive="base">
                                        <p:cTn id="25" dur="10000" fill="hold"/>
                                        <p:tgtEl>
                                          <p:spTgt spid="8"/>
                                        </p:tgtEl>
                                        <p:attrNameLst>
                                          <p:attrName>ppt_y</p:attrName>
                                        </p:attrNameLst>
                                      </p:cBhvr>
                                      <p:tavLst>
                                        <p:tav tm="0">
                                          <p:val>
                                            <p:strVal val="1+#ppt_h/2"/>
                                          </p:val>
                                        </p:tav>
                                        <p:tav tm="100000">
                                          <p:val>
                                            <p:strVal val="#ppt_y"/>
                                          </p:val>
                                        </p:tav>
                                      </p:tavLst>
                                    </p:anim>
                                  </p:childTnLst>
                                </p:cTn>
                              </p:par>
                            </p:childTnLst>
                          </p:cTn>
                        </p:par>
                        <p:par>
                          <p:cTn id="26" fill="hold">
                            <p:stCondLst>
                              <p:cond delay="12000"/>
                            </p:stCondLst>
                            <p:childTnLst>
                              <p:par>
                                <p:cTn id="27" presetID="2" presetClass="entr" presetSubtype="4" fill="hold" grpId="0" nodeType="after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anim calcmode="lin" valueType="num">
                                      <p:cBhvr additive="base">
                                        <p:cTn id="29" dur="100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0" dur="100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200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10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2000"/>
                                  </p:stCondLst>
                                  <p:childTnLst>
                                    <p:set>
                                      <p:cBhvr>
                                        <p:cTn id="39" dur="1" fill="hold">
                                          <p:stCondLst>
                                            <p:cond delay="0"/>
                                          </p:stCondLst>
                                        </p:cTn>
                                        <p:tgtEl>
                                          <p:spTgt spid="6"/>
                                        </p:tgtEl>
                                        <p:attrNameLst>
                                          <p:attrName>style.visibility</p:attrName>
                                        </p:attrNameLst>
                                      </p:cBhvr>
                                      <p:to>
                                        <p:strVal val="visible"/>
                                      </p:to>
                                    </p:set>
                                    <p:anim calcmode="lin" valueType="num">
                                      <p:cBhvr additive="base">
                                        <p:cTn id="40" dur="10000" fill="hold"/>
                                        <p:tgtEl>
                                          <p:spTgt spid="6"/>
                                        </p:tgtEl>
                                        <p:attrNameLst>
                                          <p:attrName>ppt_x</p:attrName>
                                        </p:attrNameLst>
                                      </p:cBhvr>
                                      <p:tavLst>
                                        <p:tav tm="0">
                                          <p:val>
                                            <p:strVal val="1+#ppt_w/2"/>
                                          </p:val>
                                        </p:tav>
                                        <p:tav tm="100000">
                                          <p:val>
                                            <p:strVal val="#ppt_x"/>
                                          </p:val>
                                        </p:tav>
                                      </p:tavLst>
                                    </p:anim>
                                    <p:anim calcmode="lin" valueType="num">
                                      <p:cBhvr additive="base">
                                        <p:cTn id="41"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8" grpId="0"/>
      <p:bldP spid="9" grpId="0"/>
      <p:bldP spid="11" grpId="0" build="p"/>
      <p:bldP spid="1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755422"/>
          </a:xfrm>
          <a:prstGeom prst="rect">
            <a:avLst/>
          </a:prstGeom>
          <a:ln w="12700">
            <a:noFill/>
          </a:ln>
        </p:spPr>
        <p:txBody>
          <a:bodyPr wrap="square">
            <a:spAutoFit/>
          </a:bodyPr>
          <a:lstStyle/>
          <a:p>
            <a:pPr algn="ctr"/>
            <a:r>
              <a:rPr lang="es-ES" sz="4600" dirty="0">
                <a:ln w="12700">
                  <a:solidFill>
                    <a:schemeClr val="tx1"/>
                  </a:solidFill>
                </a:ln>
                <a:solidFill>
                  <a:srgbClr val="0070C0"/>
                </a:solidFill>
              </a:rPr>
              <a:t>Lo que cambia con el </a:t>
            </a:r>
            <a:r>
              <a:rPr lang="es-ES" sz="4600" dirty="0" err="1">
                <a:ln w="12700">
                  <a:solidFill>
                    <a:schemeClr val="tx1"/>
                  </a:solidFill>
                </a:ln>
                <a:solidFill>
                  <a:srgbClr val="0070C0"/>
                </a:solidFill>
              </a:rPr>
              <a:t>posfordismo</a:t>
            </a:r>
            <a:r>
              <a:rPr lang="es-ES" sz="4600" dirty="0">
                <a:ln w="12700">
                  <a:solidFill>
                    <a:schemeClr val="tx1"/>
                  </a:solidFill>
                </a:ln>
                <a:solidFill>
                  <a:srgbClr val="0070C0"/>
                </a:solidFill>
              </a:rPr>
              <a:t> es la velocidad cada vez mayor con que el mercado se convierte en guerra, el liberalismo en estatismo, la regulación económica en regulación por lógica de guerra, para desembocar en su indistinción, su interpenetración, como la actualidad se empeña mostrarnos. </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67</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30.2-Potencias de la Invención. La Psicología Económica de Gabriel Tarde. Maurizio Lazzarato. </a:t>
            </a:r>
          </a:p>
          <a:p>
            <a:pPr algn="ctr"/>
            <a:r>
              <a:rPr lang="es-ES" sz="2000" dirty="0" smtClean="0">
                <a:latin typeface="Tw Cen MT Condensed" panose="020B0606020104020203" pitchFamily="34" charset="0"/>
              </a:rPr>
              <a:t>Cap. VIII, LA POLÍTICA DE LA MULTIPLICIDAD. Libertad e Invención. Pág</a:t>
            </a:r>
            <a:r>
              <a:rPr lang="es-ES" sz="2000" dirty="0">
                <a:latin typeface="Tw Cen MT Condensed" panose="020B0606020104020203" pitchFamily="34" charset="0"/>
              </a:rPr>
              <a:t>. 347</a:t>
            </a:r>
            <a:r>
              <a:rPr lang="es-ES" sz="2000" dirty="0" smtClean="0">
                <a:latin typeface="Tw Cen MT Condensed" panose="020B0606020104020203" pitchFamily="34" charset="0"/>
              </a:rPr>
              <a:t>. parte 2.</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10504486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4000"/>
                                        <p:tgtEl>
                                          <p:spTgt spid="10"/>
                                        </p:tgtEl>
                                      </p:cBhvr>
                                    </p:animEffect>
                                    <p:anim calcmode="lin" valueType="num">
                                      <p:cBhvr>
                                        <p:cTn id="8" dur="4000" fill="hold"/>
                                        <p:tgtEl>
                                          <p:spTgt spid="10"/>
                                        </p:tgtEl>
                                        <p:attrNameLst>
                                          <p:attrName>ppt_x</p:attrName>
                                        </p:attrNameLst>
                                      </p:cBhvr>
                                      <p:tavLst>
                                        <p:tav tm="0">
                                          <p:val>
                                            <p:strVal val="#ppt_x"/>
                                          </p:val>
                                        </p:tav>
                                        <p:tav tm="100000">
                                          <p:val>
                                            <p:strVal val="#ppt_x"/>
                                          </p:val>
                                        </p:tav>
                                      </p:tavLst>
                                    </p:anim>
                                    <p:anim calcmode="lin" valueType="num">
                                      <p:cBhvr>
                                        <p:cTn id="9" dur="4000" fill="hold"/>
                                        <p:tgtEl>
                                          <p:spTgt spid="10"/>
                                        </p:tgtEl>
                                        <p:attrNameLst>
                                          <p:attrName>ppt_y</p:attrName>
                                        </p:attrNameLst>
                                      </p:cBhvr>
                                      <p:tavLst>
                                        <p:tav tm="0">
                                          <p:val>
                                            <p:strVal val="#ppt_y+.1"/>
                                          </p:val>
                                        </p:tav>
                                        <p:tav tm="100000">
                                          <p:val>
                                            <p:strVal val="#ppt_y"/>
                                          </p:val>
                                        </p:tav>
                                      </p:tavLst>
                                    </p:anim>
                                  </p:childTnLst>
                                </p:cTn>
                              </p:par>
                            </p:childTnLst>
                          </p:cTn>
                        </p:par>
                        <p:par>
                          <p:cTn id="10" fill="hold">
                            <p:stCondLst>
                              <p:cond delay="4000"/>
                            </p:stCondLst>
                            <p:childTnLst>
                              <p:par>
                                <p:cTn id="11" presetID="2" presetClass="entr" presetSubtype="6" fill="hold" grpId="0"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10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4" dur="10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1" nodeType="clickEffect">
                                  <p:stCondLst>
                                    <p:cond delay="0"/>
                                  </p:stCondLst>
                                  <p:childTnLst>
                                    <p:animRot by="21600000">
                                      <p:cBhvr>
                                        <p:cTn id="18" dur="2000" fill="hold"/>
                                        <p:tgtEl>
                                          <p:spTgt spid="4">
                                            <p:txEl>
                                              <p:pRg st="0" end="0"/>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200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10000" fill="hold"/>
                                        <p:tgtEl>
                                          <p:spTgt spid="6"/>
                                        </p:tgtEl>
                                        <p:attrNameLst>
                                          <p:attrName>ppt_x</p:attrName>
                                        </p:attrNameLst>
                                      </p:cBhvr>
                                      <p:tavLst>
                                        <p:tav tm="0">
                                          <p:val>
                                            <p:strVal val="1+#ppt_w/2"/>
                                          </p:val>
                                        </p:tav>
                                        <p:tav tm="100000">
                                          <p:val>
                                            <p:strVal val="#ppt_x"/>
                                          </p:val>
                                        </p:tav>
                                      </p:tavLst>
                                    </p:anim>
                                    <p:anim calcmode="lin" valueType="num">
                                      <p:cBhvr additive="base">
                                        <p:cTn id="24"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6" grpId="0"/>
      <p:bldP spid="10"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68</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707886"/>
            <a:ext cx="12192000" cy="1323439"/>
          </a:xfrm>
          <a:prstGeom prst="rect">
            <a:avLst/>
          </a:prstGeom>
        </p:spPr>
        <p:txBody>
          <a:bodyPr wrap="square">
            <a:spAutoFit/>
          </a:bodyPr>
          <a:lstStyle/>
          <a:p>
            <a:pPr algn="ct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la teoría de Gabriel Tarde, la ley no viene primero</a:t>
            </a:r>
            <a:r>
              <a:rPr lang="es-ES" sz="4000" i="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7" name="Rectángulo 6"/>
          <p:cNvSpPr/>
          <p:nvPr/>
        </p:nvSpPr>
        <p:spPr>
          <a:xfrm>
            <a:off x="0" y="3354764"/>
            <a:ext cx="12192000" cy="2554545"/>
          </a:xfrm>
          <a:prstGeom prst="rect">
            <a:avLst/>
          </a:prstGeom>
          <a:ln w="12700">
            <a:noFill/>
          </a:ln>
        </p:spPr>
        <p:txBody>
          <a:bodyPr wrap="square">
            <a:spAutoFit/>
          </a:bodyPr>
          <a:lstStyle/>
          <a:p>
            <a:pPr algn="ctr"/>
            <a:r>
              <a:rPr lang="es-ES" sz="40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ley universal que atraviesa la historia de la humanidad no es la de la oposición (la lucha de clases o la guerra de todos contra todos), sino la de la continua ampliación del círculo social.</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30.3-Potencias de la Invención. La Psicología Económica de Gabriel Tarde. Maurizio Lazzarato. </a:t>
            </a:r>
          </a:p>
          <a:p>
            <a:pPr algn="ctr"/>
            <a:r>
              <a:rPr lang="es-ES" sz="2000" dirty="0" smtClean="0">
                <a:latin typeface="Tw Cen MT Condensed" panose="020B0606020104020203" pitchFamily="34" charset="0"/>
              </a:rPr>
              <a:t>Cap. VIII, LA POLÍTICA DE LA </a:t>
            </a:r>
            <a:r>
              <a:rPr lang="es-ES" sz="2000" dirty="0">
                <a:latin typeface="Tw Cen MT Condensed" panose="020B0606020104020203" pitchFamily="34" charset="0"/>
              </a:rPr>
              <a:t>MULTIPLICIDAD. Libertad e Invención. Pág. 353.</a:t>
            </a:r>
          </a:p>
        </p:txBody>
      </p:sp>
      <p:sp>
        <p:nvSpPr>
          <p:cNvPr id="8" name="Rectángulo 7"/>
          <p:cNvSpPr/>
          <p:nvPr/>
        </p:nvSpPr>
        <p:spPr>
          <a:xfrm>
            <a:off x="1" y="2031325"/>
            <a:ext cx="12192000" cy="1323439"/>
          </a:xfrm>
          <a:prstGeom prst="rect">
            <a:avLst/>
          </a:prstGeom>
        </p:spPr>
        <p:txBody>
          <a:bodyPr wrap="square">
            <a:spAutoFit/>
          </a:bodyPr>
          <a:lstStyle/>
          <a:p>
            <a:pPr algn="ctr"/>
            <a:r>
              <a:rPr lang="es-ES" sz="4000" dirty="0" smtClean="0">
                <a:ln w="12700">
                  <a:solidFill>
                    <a:schemeClr val="tx1"/>
                  </a:solidFill>
                </a:ln>
                <a:solidFill>
                  <a:srgbClr val="0070C0"/>
                </a:solidFill>
              </a:rPr>
              <a:t>La </a:t>
            </a:r>
            <a:r>
              <a:rPr lang="es-ES" sz="4000" dirty="0">
                <a:ln w="12700">
                  <a:solidFill>
                    <a:schemeClr val="tx1"/>
                  </a:solidFill>
                </a:ln>
                <a:solidFill>
                  <a:srgbClr val="0070C0"/>
                </a:solidFill>
              </a:rPr>
              <a:t>institución no apunta a la limitación de los egoísmos, sino a la extensión de las </a:t>
            </a:r>
            <a:r>
              <a:rPr lang="es-ES" sz="4000" dirty="0" smtClean="0">
                <a:ln w="12700">
                  <a:solidFill>
                    <a:schemeClr val="tx1"/>
                  </a:solidFill>
                </a:ln>
                <a:solidFill>
                  <a:srgbClr val="0070C0"/>
                </a:solidFill>
              </a:rPr>
              <a:t>simpatías.</a:t>
            </a:r>
            <a:endParaRPr lang="es-ES" sz="4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Tree>
    <p:extLst>
      <p:ext uri="{BB962C8B-B14F-4D97-AF65-F5344CB8AC3E}">
        <p14:creationId xmlns:p14="http://schemas.microsoft.com/office/powerpoint/2010/main" val="391147381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4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100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0"/>
                                        <p:tgtEl>
                                          <p:spTgt spid="3"/>
                                        </p:tgtEl>
                                      </p:cBhvr>
                                    </p:animEffect>
                                    <p:anim calcmode="lin" valueType="num">
                                      <p:cBhvr>
                                        <p:cTn id="13" dur="10000" fill="hold"/>
                                        <p:tgtEl>
                                          <p:spTgt spid="3"/>
                                        </p:tgtEl>
                                        <p:attrNameLst>
                                          <p:attrName>ppt_x</p:attrName>
                                        </p:attrNameLst>
                                      </p:cBhvr>
                                      <p:tavLst>
                                        <p:tav tm="0">
                                          <p:val>
                                            <p:strVal val="#ppt_x"/>
                                          </p:val>
                                        </p:tav>
                                        <p:tav tm="100000">
                                          <p:val>
                                            <p:strVal val="#ppt_x"/>
                                          </p:val>
                                        </p:tav>
                                      </p:tavLst>
                                    </p:anim>
                                    <p:anim calcmode="lin" valueType="num">
                                      <p:cBhvr>
                                        <p:cTn id="14" dur="10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100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10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12" fill="hold" grpId="0" nodeType="clickEffect">
                                  <p:stCondLst>
                                    <p:cond delay="100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0" fill="hold"/>
                                        <p:tgtEl>
                                          <p:spTgt spid="7"/>
                                        </p:tgtEl>
                                        <p:attrNameLst>
                                          <p:attrName>ppt_x</p:attrName>
                                        </p:attrNameLst>
                                      </p:cBhvr>
                                      <p:tavLst>
                                        <p:tav tm="0">
                                          <p:val>
                                            <p:strVal val="0-#ppt_w/2"/>
                                          </p:val>
                                        </p:tav>
                                        <p:tav tm="100000">
                                          <p:val>
                                            <p:strVal val="#ppt_x"/>
                                          </p:val>
                                        </p:tav>
                                      </p:tavLst>
                                    </p:anim>
                                    <p:anim calcmode="lin" valueType="num">
                                      <p:cBhvr additive="base">
                                        <p:cTn id="25" dur="10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0" fill="hold"/>
                                        <p:tgtEl>
                                          <p:spTgt spid="6"/>
                                        </p:tgtEl>
                                        <p:attrNameLst>
                                          <p:attrName>ppt_x</p:attrName>
                                        </p:attrNameLst>
                                      </p:cBhvr>
                                      <p:tavLst>
                                        <p:tav tm="0">
                                          <p:val>
                                            <p:strVal val="1+#ppt_w/2"/>
                                          </p:val>
                                        </p:tav>
                                        <p:tav tm="100000">
                                          <p:val>
                                            <p:strVal val="#ppt_x"/>
                                          </p:val>
                                        </p:tav>
                                      </p:tavLst>
                                    </p:anim>
                                    <p:anim calcmode="lin" valueType="num">
                                      <p:cBhvr additive="base">
                                        <p:cTn id="31" dur="5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p:bldP spid="10" grpId="0"/>
      <p:bldP spid="8"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570756"/>
          </a:xfrm>
          <a:prstGeom prst="rect">
            <a:avLst/>
          </a:prstGeom>
          <a:ln w="12700">
            <a:noFill/>
          </a:ln>
        </p:spPr>
        <p:txBody>
          <a:bodyPr wrap="square">
            <a:spAutoFit/>
          </a:bodyPr>
          <a:lstStyle/>
          <a:p>
            <a:pPr algn="ctr"/>
            <a:r>
              <a:rPr lang="es-ES" sz="3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Según Tarde, el individualismo y el colectivismo definen una falsa alternativa, ya que reflejan </a:t>
            </a:r>
            <a:r>
              <a:rPr lang="es-ES" sz="33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3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misma comprensión de la dinámica constitutiva de la sociedad y </a:t>
            </a:r>
            <a:r>
              <a:rPr lang="es-ES" sz="33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 </a:t>
            </a:r>
            <a:r>
              <a:rPr lang="es-ES" sz="33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sus procesos de </a:t>
            </a:r>
            <a:r>
              <a:rPr lang="es-ES" sz="33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subjetivación.</a:t>
            </a:r>
          </a:p>
          <a:p>
            <a:pPr algn="ctr"/>
            <a:r>
              <a:rPr lang="es-ES" sz="3200" dirty="0">
                <a:ln w="12700">
                  <a:solidFill>
                    <a:schemeClr val="tx1"/>
                  </a:solidFill>
                </a:ln>
                <a:solidFill>
                  <a:srgbClr val="0070C0"/>
                </a:solidFill>
              </a:rPr>
              <a:t>La fuerza subjetiva y activa que se expresa en la coordinación no es reductible ni al sujeto individual ni al sujeto colectivo. </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En </a:t>
            </a:r>
            <a:r>
              <a:rPr lang="es-ES" sz="32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Opinión y la Multitud,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 afirma explícitamente que el grupo social del futuro no estará constituido por las multitudes ni por las clases, sino por </a:t>
            </a:r>
            <a:r>
              <a:rPr lang="es-ES" sz="32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los públicos, procesos de subjetivación propios de una sociedad de la comunicación.</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 Parte 1.</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69</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478105887"/>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4708981"/>
          </a:xfrm>
          <a:prstGeom prst="rect">
            <a:avLst/>
          </a:prstGeom>
          <a:ln w="12700">
            <a:noFill/>
          </a:ln>
        </p:spPr>
        <p:txBody>
          <a:bodyPr wrap="square">
            <a:spAutoFit/>
          </a:bodyPr>
          <a:lstStyle/>
          <a:p>
            <a:pPr algn="ctr"/>
            <a:r>
              <a:rPr lang="es-ES" sz="3400" dirty="0">
                <a:ln w="12700">
                  <a:solidFill>
                    <a:schemeClr val="tx1"/>
                  </a:solidFill>
                </a:ln>
                <a:solidFill>
                  <a:srgbClr val="0070C0"/>
                </a:solidFill>
              </a:rPr>
              <a:t>El secreto de la fórmula </a:t>
            </a:r>
            <a:r>
              <a:rPr lang="es-ES" sz="3400" i="1" u="sng" dirty="0">
                <a:ln w="12700">
                  <a:solidFill>
                    <a:schemeClr val="tx1"/>
                  </a:solidFill>
                </a:ln>
                <a:solidFill>
                  <a:srgbClr val="0070C0"/>
                </a:solidFill>
                <a:effectLst>
                  <a:outerShdw blurRad="38100" dist="38100" dir="2700000" algn="tl">
                    <a:srgbClr val="000000">
                      <a:alpha val="43137"/>
                    </a:srgbClr>
                  </a:outerShdw>
                </a:effectLst>
              </a:rPr>
              <a:t>Marxiana D-D’ </a:t>
            </a:r>
            <a:r>
              <a:rPr lang="es-ES" sz="3400" dirty="0">
                <a:ln w="12700">
                  <a:solidFill>
                    <a:schemeClr val="tx1"/>
                  </a:solidFill>
                </a:ln>
                <a:solidFill>
                  <a:srgbClr val="0070C0"/>
                </a:solidFill>
              </a:rPr>
              <a:t>(el valor que genera el valor a partir de sí mismo) debe ser interpretado como </a:t>
            </a:r>
            <a:r>
              <a:rPr lang="es-ES" sz="3400" i="1" u="sng" dirty="0">
                <a:ln w="12700">
                  <a:solidFill>
                    <a:schemeClr val="tx1"/>
                  </a:solidFill>
                </a:ln>
                <a:solidFill>
                  <a:srgbClr val="0070C0"/>
                </a:solidFill>
                <a:effectLst>
                  <a:outerShdw blurRad="38100" dist="38100" dir="2700000" algn="tl">
                    <a:srgbClr val="000000">
                      <a:alpha val="43137"/>
                    </a:srgbClr>
                  </a:outerShdw>
                </a:effectLst>
              </a:rPr>
              <a:t>integración, captura y dominación </a:t>
            </a:r>
            <a:r>
              <a:rPr lang="es-ES" sz="3400" dirty="0">
                <a:ln w="12700">
                  <a:solidFill>
                    <a:schemeClr val="tx1"/>
                  </a:solidFill>
                </a:ln>
                <a:solidFill>
                  <a:srgbClr val="0070C0"/>
                </a:solidFill>
              </a:rPr>
              <a:t>de la fuerza expansiva, de la ambición propagadora de la Invención y de la cooperación de la multiplicidad de fuerzas psicológicas.</a:t>
            </a:r>
          </a:p>
          <a:p>
            <a:pPr algn="ctr"/>
            <a:r>
              <a:rPr lang="es-ES" sz="32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 la dinámica de las fuerzas  la que explica las leyes de la economía y no a la inversa. Nos encontramos con la intuición de Pierre </a:t>
            </a:r>
            <a:r>
              <a:rPr lang="es-ES" sz="32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Klossowski</a:t>
            </a:r>
            <a:r>
              <a:rPr lang="es-ES" sz="32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según la cual:</a:t>
            </a:r>
          </a:p>
        </p:txBody>
      </p:sp>
      <p:sp>
        <p:nvSpPr>
          <p:cNvPr id="4" name="Rectángulo 3"/>
          <p:cNvSpPr/>
          <p:nvPr/>
        </p:nvSpPr>
        <p:spPr>
          <a:xfrm>
            <a:off x="0" y="0"/>
            <a:ext cx="12191999"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3</a:t>
            </a:r>
            <a:r>
              <a:rPr lang="es-ES" sz="2000" dirty="0" smtClean="0">
                <a:latin typeface="Tw Cen MT Condensed" panose="020B0606020104020203" pitchFamily="34" charset="0"/>
                <a:cs typeface="Segoe UI Light" panose="020B0502040204020203" pitchFamily="34" charset="0"/>
              </a:rPr>
              <a:t>-Potencias </a:t>
            </a:r>
            <a:r>
              <a:rPr lang="es-ES" sz="2000" dirty="0">
                <a:latin typeface="Tw Cen MT Condensed" panose="020B0606020104020203" pitchFamily="34" charset="0"/>
                <a:cs typeface="Segoe UI Light" panose="020B0502040204020203" pitchFamily="34" charset="0"/>
              </a:rPr>
              <a:t>de la Invención, La Psicología Económica de Gabriel Tarde. </a:t>
            </a:r>
            <a:r>
              <a:rPr lang="es-ES" sz="2000" dirty="0" smtClean="0">
                <a:latin typeface="Tw Cen MT Condensed" panose="020B0606020104020203" pitchFamily="34" charset="0"/>
                <a:cs typeface="Segoe UI Light" panose="020B0502040204020203" pitchFamily="34" charset="0"/>
              </a:rPr>
              <a:t>Maurizio </a:t>
            </a:r>
            <a:r>
              <a:rPr lang="es-ES" sz="2000" dirty="0">
                <a:latin typeface="Tw Cen MT Condensed" panose="020B0606020104020203" pitchFamily="34" charset="0"/>
                <a:cs typeface="Segoe UI Light" panose="020B0502040204020203" pitchFamily="34" charset="0"/>
              </a:rPr>
              <a:t>Lazzarato.</a:t>
            </a:r>
          </a:p>
          <a:p>
            <a:pPr algn="ctr"/>
            <a:r>
              <a:rPr lang="es-AR" sz="2000" dirty="0">
                <a:latin typeface="Tw Cen MT Condensed" panose="020B0606020104020203" pitchFamily="34" charset="0"/>
                <a:cs typeface="Segoe UI Light" panose="020B0502040204020203" pitchFamily="34" charset="0"/>
              </a:rPr>
              <a:t>Cap. 1. La Cooperación entre cerebros y lo virtual. La potencia inmanente de las fuerzas</a:t>
            </a:r>
            <a:r>
              <a:rPr lang="es-AR" sz="2000" dirty="0" smtClean="0">
                <a:latin typeface="Tw Cen MT Condensed" panose="020B0606020104020203" pitchFamily="34" charset="0"/>
                <a:cs typeface="Segoe UI Light" panose="020B0502040204020203" pitchFamily="34" charset="0"/>
              </a:rPr>
              <a:t>.</a:t>
            </a:r>
            <a:r>
              <a:rPr lang="es-ES" sz="2000" dirty="0">
                <a:latin typeface="Tw Cen MT Condensed" panose="020B0606020104020203" pitchFamily="34" charset="0"/>
                <a:cs typeface="Segoe UI Light" panose="020B0502040204020203" pitchFamily="34" charset="0"/>
              </a:rPr>
              <a:t> pág. 48. </a:t>
            </a:r>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70C0"/>
                </a:solidFill>
                <a:latin typeface="Sylfaen" panose="010A0502050306030303" pitchFamily="18" charset="0"/>
              </a:rPr>
              <a:t>Párrafos  </a:t>
            </a:r>
            <a:r>
              <a:rPr lang="es-ES" sz="1600" b="1" dirty="0">
                <a:ln w="3175">
                  <a:solidFill>
                    <a:srgbClr val="FF0000"/>
                  </a:solidFill>
                  <a:prstDash val="solid"/>
                </a:ln>
                <a:solidFill>
                  <a:srgbClr val="0070C0"/>
                </a:solidFill>
                <a:latin typeface="Sylfaen" panose="010A0502050306030303" pitchFamily="18" charset="0"/>
              </a:rPr>
              <a:t>editados y adaptados--FORO de PENSAMIENTO CRÍTICO--UTN FRA</a:t>
            </a:r>
          </a:p>
        </p:txBody>
      </p:sp>
      <p:sp>
        <p:nvSpPr>
          <p:cNvPr id="7" name="Rectángulo 6"/>
          <p:cNvSpPr/>
          <p:nvPr/>
        </p:nvSpPr>
        <p:spPr>
          <a:xfrm>
            <a:off x="0" y="5444937"/>
            <a:ext cx="12192000" cy="1138773"/>
          </a:xfrm>
          <a:prstGeom prst="rect">
            <a:avLst/>
          </a:prstGeom>
          <a:ln w="12700">
            <a:noFill/>
          </a:ln>
        </p:spPr>
        <p:txBody>
          <a:bodyPr wrap="square">
            <a:spAutoFit/>
          </a:bodyPr>
          <a:lstStyle/>
          <a:p>
            <a:pPr algn="ctr"/>
            <a:r>
              <a:rPr lang="es-ES" sz="3400" dirty="0" smtClean="0">
                <a:ln w="12700">
                  <a:solidFill>
                    <a:schemeClr val="tx1"/>
                  </a:solidFill>
                </a:ln>
                <a:solidFill>
                  <a:srgbClr val="0070C0"/>
                </a:solidFill>
              </a:rPr>
              <a:t>Las </a:t>
            </a:r>
            <a:r>
              <a:rPr lang="es-ES" sz="3400" dirty="0">
                <a:ln w="12700">
                  <a:solidFill>
                    <a:schemeClr val="tx1"/>
                  </a:solidFill>
                </a:ln>
                <a:solidFill>
                  <a:srgbClr val="0070C0"/>
                </a:solidFill>
              </a:rPr>
              <a:t>normas económicas solo forman una “subestructura de los afectos" y no una estructura </a:t>
            </a:r>
            <a:r>
              <a:rPr lang="es-ES" sz="3400" dirty="0" smtClean="0">
                <a:ln w="12700">
                  <a:solidFill>
                    <a:schemeClr val="tx1"/>
                  </a:solidFill>
                </a:ln>
                <a:solidFill>
                  <a:srgbClr val="0070C0"/>
                </a:solidFill>
              </a:rPr>
              <a:t>última.</a:t>
            </a:r>
            <a:endParaRPr lang="es-ES" sz="3400" b="1" dirty="0">
              <a:ln w="6350">
                <a:solidFill>
                  <a:srgbClr val="FF0000"/>
                </a:solidFill>
              </a:ln>
              <a:latin typeface="Tempus Sans ITC" panose="04020404030D07020202" pitchFamily="82"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7</a:t>
            </a:fld>
            <a:endParaRPr lang="en-US" dirty="0"/>
          </a:p>
        </p:txBody>
      </p:sp>
    </p:spTree>
    <p:extLst>
      <p:ext uri="{BB962C8B-B14F-4D97-AF65-F5344CB8AC3E}">
        <p14:creationId xmlns:p14="http://schemas.microsoft.com/office/powerpoint/2010/main" val="2460493090"/>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0" fill="hold"/>
                                        <p:tgtEl>
                                          <p:spTgt spid="4"/>
                                        </p:tgtEl>
                                        <p:attrNameLst>
                                          <p:attrName>ppt_x</p:attrName>
                                        </p:attrNameLst>
                                      </p:cBhvr>
                                      <p:tavLst>
                                        <p:tav tm="0">
                                          <p:val>
                                            <p:strVal val="#ppt_x"/>
                                          </p:val>
                                        </p:tav>
                                        <p:tav tm="100000">
                                          <p:val>
                                            <p:strVal val="#ppt_x"/>
                                          </p:val>
                                        </p:tav>
                                      </p:tavLst>
                                    </p:anim>
                                    <p:anim calcmode="lin" valueType="num">
                                      <p:cBhvr additive="base">
                                        <p:cTn id="8" dur="10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200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15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4" dur="15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200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150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20" dur="15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iterate type="lt">
                                    <p:tmPct val="0"/>
                                  </p:iterate>
                                  <p:childTnLst>
                                    <p:set>
                                      <p:cBhvr>
                                        <p:cTn id="24" dur="1" fill="hold">
                                          <p:stCondLst>
                                            <p:cond delay="0"/>
                                          </p:stCondLst>
                                        </p:cTn>
                                        <p:tgtEl>
                                          <p:spTgt spid="7"/>
                                        </p:tgtEl>
                                        <p:attrNameLst>
                                          <p:attrName>style.visibility</p:attrName>
                                        </p:attrNameLst>
                                      </p:cBhvr>
                                      <p:to>
                                        <p:strVal val="visible"/>
                                      </p:to>
                                    </p:set>
                                    <p:anim calcmode="lin" valueType="num">
                                      <p:cBhvr additive="base">
                                        <p:cTn id="25" dur="15000" fill="hold"/>
                                        <p:tgtEl>
                                          <p:spTgt spid="7"/>
                                        </p:tgtEl>
                                        <p:attrNameLst>
                                          <p:attrName>ppt_x</p:attrName>
                                        </p:attrNameLst>
                                      </p:cBhvr>
                                      <p:tavLst>
                                        <p:tav tm="0">
                                          <p:val>
                                            <p:strVal val="#ppt_x"/>
                                          </p:val>
                                        </p:tav>
                                        <p:tav tm="100000">
                                          <p:val>
                                            <p:strVal val="#ppt_x"/>
                                          </p:val>
                                        </p:tav>
                                      </p:tavLst>
                                    </p:anim>
                                    <p:anim calcmode="lin" valueType="num">
                                      <p:cBhvr additive="base">
                                        <p:cTn id="26" dur="1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8" presetClass="emph" presetSubtype="0" fill="hold" grpId="1" nodeType="clickEffect">
                                  <p:stCondLst>
                                    <p:cond delay="0"/>
                                  </p:stCondLst>
                                  <p:iterate type="lt">
                                    <p:tmPct val="4000"/>
                                  </p:iterate>
                                  <p:childTnLst>
                                    <p:set>
                                      <p:cBhvr override="childStyle">
                                        <p:cTn id="30" dur="2000" fill="hold"/>
                                        <p:tgtEl>
                                          <p:spTgt spid="7"/>
                                        </p:tgtEl>
                                        <p:attrNameLst>
                                          <p:attrName>style.textDecorationUnderline</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10000" fill="hold"/>
                                        <p:tgtEl>
                                          <p:spTgt spid="6"/>
                                        </p:tgtEl>
                                        <p:attrNameLst>
                                          <p:attrName>ppt_x</p:attrName>
                                        </p:attrNameLst>
                                      </p:cBhvr>
                                      <p:tavLst>
                                        <p:tav tm="0">
                                          <p:val>
                                            <p:strVal val="1+#ppt_w/2"/>
                                          </p:val>
                                        </p:tav>
                                        <p:tav tm="100000">
                                          <p:val>
                                            <p:strVal val="#ppt_x"/>
                                          </p:val>
                                        </p:tav>
                                      </p:tavLst>
                                    </p:anim>
                                    <p:anim calcmode="lin" valueType="num">
                                      <p:cBhvr additive="base">
                                        <p:cTn id="36"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P spid="6" grpId="0"/>
      <p:bldP spid="7" grpId="0"/>
      <p:bldP spid="7" grpId="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940088"/>
          </a:xfrm>
          <a:prstGeom prst="rect">
            <a:avLst/>
          </a:prstGeom>
          <a:ln w="12700">
            <a:noFill/>
          </a:ln>
        </p:spPr>
        <p:txBody>
          <a:bodyPr wrap="square">
            <a:spAutoFit/>
          </a:bodyPr>
          <a:lstStyle/>
          <a:p>
            <a:pPr algn="ctr"/>
            <a:r>
              <a:rPr lang="es-ES" sz="32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asociacionismo </a:t>
            </a:r>
            <a:r>
              <a:rPr lang="es-ES" sz="32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generalizado </a:t>
            </a: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sólo podrá expresarse si sus formas de constitución asumen la </a:t>
            </a:r>
            <a:r>
              <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movilidad y la reversibilidad de los públicos. </a:t>
            </a:r>
          </a:p>
          <a:p>
            <a:pPr algn="ctr"/>
            <a:r>
              <a:rPr lang="es-ES" sz="3100" dirty="0">
                <a:ln w="12700">
                  <a:solidFill>
                    <a:schemeClr val="tx1"/>
                  </a:solidFill>
                </a:ln>
                <a:solidFill>
                  <a:srgbClr val="0070C0"/>
                </a:solidFill>
              </a:rPr>
              <a:t>El público es la forma de subjetivación que mejor expresa la plasticidad y la indiferencia funcional de la cooperación entre cerebros, ya que se constituye y evoluciona al desbaratar la separación entre el ser y relación. </a:t>
            </a:r>
          </a:p>
          <a:p>
            <a:pPr algn="ctr"/>
            <a:r>
              <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Los individuos y los públicos no mantienen entre ellos una relación de pertenencia exclusiva y de identidad, pues, si bien un individuo no puede pertenecer más que a una clase o una multitud a la vez, puede pertenecer, al mismo tiempo, a diferentes públicos</a:t>
            </a:r>
            <a:r>
              <a:rPr lang="es-ES" sz="32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p:txBody>
      </p:sp>
      <p:sp>
        <p:nvSpPr>
          <p:cNvPr id="2" name="Rectángulo 1"/>
          <p:cNvSpPr/>
          <p:nvPr/>
        </p:nvSpPr>
        <p:spPr>
          <a:xfrm>
            <a:off x="0" y="0"/>
            <a:ext cx="12192000" cy="1015663"/>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2.</a:t>
            </a:r>
            <a:endParaRPr lang="es-ES" sz="2000" dirty="0">
              <a:latin typeface="Tw Cen MT Condensed" panose="020B0606020104020203" pitchFamily="34" charset="0"/>
            </a:endParaRPr>
          </a:p>
          <a:p>
            <a:pPr algn="ct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70</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68215706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416868"/>
          </a:xfrm>
          <a:prstGeom prst="rect">
            <a:avLst/>
          </a:prstGeom>
          <a:ln w="12700">
            <a:noFill/>
          </a:ln>
        </p:spPr>
        <p:txBody>
          <a:bodyPr wrap="square">
            <a:spAutoFit/>
          </a:bodyPr>
          <a:lstStyle/>
          <a:p>
            <a:pPr algn="ctr"/>
            <a:r>
              <a:rPr lang="es-ES" sz="3400" dirty="0">
                <a:ln w="12700">
                  <a:solidFill>
                    <a:schemeClr val="tx1"/>
                  </a:solidFill>
                </a:ln>
                <a:solidFill>
                  <a:srgbClr val="0070C0"/>
                </a:solidFill>
              </a:rPr>
              <a:t>El individuo de Tarde es como el artista que Platón deseaba excluir de su república, un hombre múltiple y mimético, pero en el interior de la dinámica constitutiva y evolutiva de los públicos.</a:t>
            </a:r>
          </a:p>
          <a:p>
            <a:pPr algn="ct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Los públicos son la expresión de la socialización concebida como desorganización de la </a:t>
            </a:r>
            <a:r>
              <a:rPr lang="es-ES" sz="35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3500" b="1"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“solidaridad orgánica”</a:t>
            </a:r>
            <a:r>
              <a:rPr lang="es-ES" sz="35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a:t>
            </a:r>
            <a:r>
              <a:rPr lang="es-ES" sz="35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es decir, como desorganización de la división social basada en la separación funcional de las actividades intelectuales y de las actividades orgánicas y por lo tanto virtualmente, de la división de clases. </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3.</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71</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239417468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10000" fill="hold"/>
                                        <p:tgtEl>
                                          <p:spTgt spid="7"/>
                                        </p:tgtEl>
                                        <p:attrNameLst>
                                          <p:attrName>ppt_x</p:attrName>
                                        </p:attrNameLst>
                                      </p:cBhvr>
                                      <p:tavLst>
                                        <p:tav tm="0">
                                          <p:val>
                                            <p:strVal val="1+#ppt_w/2"/>
                                          </p:val>
                                        </p:tav>
                                        <p:tav tm="100000">
                                          <p:val>
                                            <p:strVal val="#ppt_x"/>
                                          </p:val>
                                        </p:tav>
                                      </p:tavLst>
                                    </p:anim>
                                    <p:anim calcmode="lin" valueType="num">
                                      <p:cBhvr additive="base">
                                        <p:cTn id="29"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3416320"/>
          </a:xfrm>
          <a:prstGeom prst="rect">
            <a:avLst/>
          </a:prstGeom>
          <a:ln w="12700">
            <a:noFill/>
          </a:ln>
        </p:spPr>
        <p:txBody>
          <a:bodyPr wrap="square">
            <a:spAutoFit/>
          </a:bodyPr>
          <a:lstStyle/>
          <a:p>
            <a:pPr algn="ctr"/>
            <a:r>
              <a:rPr lang="es-ES" sz="3600" dirty="0">
                <a:ln w="12700">
                  <a:solidFill>
                    <a:schemeClr val="tx1"/>
                  </a:solidFill>
                </a:ln>
                <a:solidFill>
                  <a:srgbClr val="0070C0"/>
                </a:solidFill>
              </a:rPr>
              <a:t>En efecto, “la formación de un público supone una evolución mental y social mucho más avanzada que la formación de una multitud o de una clase”.</a:t>
            </a:r>
          </a:p>
          <a:p>
            <a:pPr algn="ctr"/>
            <a:r>
              <a:rPr lang="es-ES" sz="3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Con el público, el funcionamiento de la sociedad se parece aún más con la metáfora privilegiada de </a:t>
            </a:r>
            <a:r>
              <a:rPr lang="es-ES" sz="36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a:t>
            </a:r>
          </a:p>
          <a:p>
            <a:pPr algn="ctr"/>
            <a:r>
              <a:rPr lang="es-ES" sz="3600" b="1"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a:t>
            </a:r>
            <a:r>
              <a:rPr lang="es-ES" sz="36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cerebro</a:t>
            </a:r>
            <a:r>
              <a:rPr lang="es-ES" sz="36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endParaRPr lang="es-ES" sz="3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4.</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72</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
        <p:nvSpPr>
          <p:cNvPr id="6" name="Rectángulo 5"/>
          <p:cNvSpPr/>
          <p:nvPr/>
        </p:nvSpPr>
        <p:spPr>
          <a:xfrm>
            <a:off x="1" y="4124206"/>
            <a:ext cx="12192000" cy="2308324"/>
          </a:xfrm>
          <a:prstGeom prst="rect">
            <a:avLst/>
          </a:prstGeom>
          <a:ln w="12700">
            <a:noFill/>
          </a:ln>
        </p:spPr>
        <p:txBody>
          <a:bodyPr wrap="square">
            <a:spAutoFit/>
          </a:bodyPr>
          <a:lstStyle/>
          <a:p>
            <a:pPr algn="ctr"/>
            <a:r>
              <a:rPr lang="es-ES" sz="3600" dirty="0" smtClean="0">
                <a:ln w="12700">
                  <a:solidFill>
                    <a:schemeClr val="tx1"/>
                  </a:solidFill>
                </a:ln>
                <a:solidFill>
                  <a:srgbClr val="0070C0"/>
                </a:solidFill>
              </a:rPr>
              <a:t>En </a:t>
            </a:r>
            <a:r>
              <a:rPr lang="es-ES" sz="3600" dirty="0">
                <a:ln w="12700">
                  <a:solidFill>
                    <a:schemeClr val="tx1"/>
                  </a:solidFill>
                </a:ln>
                <a:solidFill>
                  <a:srgbClr val="0070C0"/>
                </a:solidFill>
              </a:rPr>
              <a:t>el público, la invención y la imitación tienen un modo de difusión </a:t>
            </a:r>
            <a:r>
              <a:rPr lang="es-ES" sz="3600" b="1" dirty="0">
                <a:ln w="12700">
                  <a:solidFill>
                    <a:schemeClr val="tx1"/>
                  </a:solidFill>
                </a:ln>
                <a:solidFill>
                  <a:srgbClr val="0070C0"/>
                </a:solidFill>
              </a:rPr>
              <a:t>“casi instantáneo, como la propagación de una onda en un medio perfectamente elástico</a:t>
            </a:r>
            <a:r>
              <a:rPr lang="es-ES" sz="3600" b="1" dirty="0" smtClean="0">
                <a:ln w="12700">
                  <a:solidFill>
                    <a:schemeClr val="tx1"/>
                  </a:solidFill>
                </a:ln>
                <a:solidFill>
                  <a:srgbClr val="0070C0"/>
                </a:solidFill>
              </a:rPr>
              <a:t>”.</a:t>
            </a:r>
            <a:endParaRPr lang="es-ES" sz="32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Tree>
    <p:extLst>
      <p:ext uri="{BB962C8B-B14F-4D97-AF65-F5344CB8AC3E}">
        <p14:creationId xmlns:p14="http://schemas.microsoft.com/office/powerpoint/2010/main" val="1306529903"/>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3" presetClass="entr" presetSubtype="16" fill="hold" grpId="0" nodeType="clickEffect">
                                  <p:stCondLst>
                                    <p:cond delay="100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plus(in)">
                                      <p:cBhvr>
                                        <p:cTn id="35" dur="10000"/>
                                        <p:tgtEl>
                                          <p:spTgt spid="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mph" presetSubtype="0" fill="hold" nodeType="clickEffect">
                                  <p:stCondLst>
                                    <p:cond delay="0"/>
                                  </p:stCondLst>
                                  <p:childTnLst>
                                    <p:animRot by="21600000">
                                      <p:cBhvr>
                                        <p:cTn id="39" dur="2000" fill="hold"/>
                                        <p:tgtEl>
                                          <p:spTgt spid="6">
                                            <p:txEl>
                                              <p:pRg st="0" end="0"/>
                                            </p:txEl>
                                          </p:spTgt>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additive="base">
                                        <p:cTn id="44" dur="10000" fill="hold"/>
                                        <p:tgtEl>
                                          <p:spTgt spid="7"/>
                                        </p:tgtEl>
                                        <p:attrNameLst>
                                          <p:attrName>ppt_x</p:attrName>
                                        </p:attrNameLst>
                                      </p:cBhvr>
                                      <p:tavLst>
                                        <p:tav tm="0">
                                          <p:val>
                                            <p:strVal val="1+#ppt_w/2"/>
                                          </p:val>
                                        </p:tav>
                                        <p:tav tm="100000">
                                          <p:val>
                                            <p:strVal val="#ppt_x"/>
                                          </p:val>
                                        </p:tav>
                                      </p:tavLst>
                                    </p:anim>
                                    <p:anim calcmode="lin" valueType="num">
                                      <p:cBhvr additive="base">
                                        <p:cTn id="45"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P spid="6"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5616922"/>
          </a:xfrm>
          <a:prstGeom prst="rect">
            <a:avLst/>
          </a:prstGeom>
          <a:ln w="12700">
            <a:noFill/>
          </a:ln>
        </p:spPr>
        <p:txBody>
          <a:bodyPr wrap="square">
            <a:spAutoFit/>
          </a:bodyPr>
          <a:lstStyle/>
          <a:p>
            <a:pPr algn="ctr"/>
            <a:r>
              <a:rPr lang="es-ES" sz="3400" dirty="0" smtClean="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La </a:t>
            </a:r>
            <a:r>
              <a:rPr lang="es-ES" sz="3400" dirty="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división de la sociedad en </a:t>
            </a:r>
            <a:r>
              <a:rPr lang="es-ES" sz="3400" dirty="0" smtClean="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públicos, se </a:t>
            </a:r>
            <a:r>
              <a:rPr lang="es-ES" sz="3400" dirty="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trata de un modo de difusión operado por tecnologías que encarnan la acción a distancia de un espíritu sobre otro, la cual consiste, como bien sabemos, en la reproducción casi fotográfica de un cliché cerebral por la placa sensible de otro cerebro.</a:t>
            </a:r>
          </a:p>
          <a:p>
            <a:pPr algn="ctr"/>
            <a:r>
              <a:rPr lang="es-ES" sz="2900" dirty="0">
                <a:ln w="12700">
                  <a:solidFill>
                    <a:schemeClr val="tx1"/>
                  </a:solidFill>
                </a:ln>
                <a:solidFill>
                  <a:srgbClr val="0070C0"/>
                </a:solidFill>
              </a:rPr>
              <a:t>Con el público, </a:t>
            </a:r>
            <a:r>
              <a:rPr lang="es-ES" sz="2900" b="1" dirty="0">
                <a:ln w="12700">
                  <a:solidFill>
                    <a:schemeClr val="tx1"/>
                  </a:solidFill>
                </a:ln>
                <a:solidFill>
                  <a:srgbClr val="0070C0"/>
                </a:solidFill>
                <a:effectLst>
                  <a:outerShdw blurRad="38100" dist="38100" dir="2700000" algn="tl">
                    <a:srgbClr val="000000">
                      <a:alpha val="43137"/>
                    </a:srgbClr>
                  </a:outerShdw>
                </a:effectLst>
              </a:rPr>
              <a:t>“corremos hacía ese extraño ideal” </a:t>
            </a:r>
            <a:r>
              <a:rPr lang="es-ES" sz="2900" dirty="0">
                <a:ln w="12700">
                  <a:solidFill>
                    <a:schemeClr val="tx1"/>
                  </a:solidFill>
                </a:ln>
                <a:solidFill>
                  <a:srgbClr val="0070C0"/>
                </a:solidFill>
              </a:rPr>
              <a:t>de sociabilidad en el que los cerebros </a:t>
            </a:r>
            <a:r>
              <a:rPr lang="es-ES" sz="2900" b="1" dirty="0">
                <a:ln w="12700">
                  <a:solidFill>
                    <a:schemeClr val="tx1"/>
                  </a:solidFill>
                </a:ln>
                <a:solidFill>
                  <a:srgbClr val="0070C0"/>
                </a:solidFill>
                <a:effectLst>
                  <a:outerShdw blurRad="38100" dist="38100" dir="2700000" algn="tl">
                    <a:srgbClr val="000000">
                      <a:alpha val="43137"/>
                    </a:srgbClr>
                  </a:outerShdw>
                </a:effectLst>
              </a:rPr>
              <a:t>“se tocan a cada instante por múltiples comunicaciones”, </a:t>
            </a:r>
            <a:r>
              <a:rPr lang="es-ES" sz="2900" dirty="0">
                <a:ln w="12700">
                  <a:solidFill>
                    <a:schemeClr val="tx1"/>
                  </a:solidFill>
                </a:ln>
                <a:solidFill>
                  <a:srgbClr val="0070C0"/>
                </a:solidFill>
              </a:rPr>
              <a:t>como hoy en día por la </a:t>
            </a:r>
            <a:r>
              <a:rPr lang="es-ES" sz="2900" dirty="0" err="1">
                <a:ln w="12700">
                  <a:solidFill>
                    <a:schemeClr val="tx1"/>
                  </a:solidFill>
                </a:ln>
                <a:solidFill>
                  <a:srgbClr val="0070C0"/>
                </a:solidFill>
              </a:rPr>
              <a:t>network</a:t>
            </a:r>
            <a:r>
              <a:rPr lang="es-ES" sz="2900" dirty="0">
                <a:ln w="12700">
                  <a:solidFill>
                    <a:schemeClr val="tx1"/>
                  </a:solidFill>
                </a:ln>
                <a:solidFill>
                  <a:srgbClr val="0070C0"/>
                </a:solidFill>
              </a:rPr>
              <a:t>.</a:t>
            </a:r>
          </a:p>
          <a:p>
            <a:pPr algn="ctr"/>
            <a:r>
              <a:rPr lang="es-ES" sz="3400" dirty="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La división de la sociedad en públicos no reemplaza, </a:t>
            </a:r>
            <a:r>
              <a:rPr lang="es-ES" sz="34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MS PGothic" panose="020B0600070205080204" pitchFamily="34" charset="-128"/>
                <a:ea typeface="MS PGothic" panose="020B0600070205080204" pitchFamily="34" charset="-128"/>
              </a:rPr>
              <a:t>“su división religiosa, económica, estética, política”</a:t>
            </a:r>
            <a:r>
              <a:rPr lang="es-ES" sz="3400" b="1" dirty="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 </a:t>
            </a:r>
            <a:r>
              <a:rPr lang="es-ES" sz="3400" dirty="0">
                <a:ln w="12700">
                  <a:solidFill>
                    <a:schemeClr val="tx1"/>
                  </a:solidFill>
                </a:ln>
                <a:solidFill>
                  <a:srgbClr val="C00000"/>
                </a:solidFill>
                <a:effectLst>
                  <a:glow rad="63500">
                    <a:schemeClr val="accent2">
                      <a:satMod val="175000"/>
                      <a:alpha val="40000"/>
                    </a:schemeClr>
                  </a:glow>
                </a:effectLst>
                <a:latin typeface="MS PGothic" panose="020B0600070205080204" pitchFamily="34" charset="-128"/>
                <a:ea typeface="MS PGothic" panose="020B0600070205080204" pitchFamily="34" charset="-128"/>
              </a:rPr>
              <a:t>sino que se </a:t>
            </a:r>
            <a:r>
              <a:rPr lang="es-ES" sz="34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MS PGothic" panose="020B0600070205080204" pitchFamily="34" charset="-128"/>
                <a:ea typeface="MS PGothic" panose="020B0600070205080204" pitchFamily="34" charset="-128"/>
              </a:rPr>
              <a:t>“superpone a ella de forma de forma cada vez más visible y eficaz” .</a:t>
            </a:r>
          </a:p>
        </p:txBody>
      </p:sp>
      <p:sp>
        <p:nvSpPr>
          <p:cNvPr id="2" name="Rectángulo 1"/>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5.</a:t>
            </a:r>
            <a:endParaRPr lang="es-ES" sz="2000" dirty="0">
              <a:latin typeface="Tw Cen MT Condensed" panose="020B0606020104020203" pitchFamily="34" charset="0"/>
            </a:endParaRPr>
          </a:p>
        </p:txBody>
      </p:sp>
      <p:sp>
        <p:nvSpPr>
          <p:cNvPr id="3" name="Marcador de número de diapositiva 2"/>
          <p:cNvSpPr>
            <a:spLocks noGrp="1"/>
          </p:cNvSpPr>
          <p:nvPr>
            <p:ph type="sldNum" sz="quarter" idx="12"/>
          </p:nvPr>
        </p:nvSpPr>
        <p:spPr/>
        <p:txBody>
          <a:bodyPr/>
          <a:lstStyle/>
          <a:p>
            <a:fld id="{4FAB73BC-B049-4115-A692-8D63A059BFB8}" type="slidenum">
              <a:rPr lang="en-US" smtClean="0"/>
              <a:t>73</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B050"/>
                  </a:solidFill>
                  <a:prstDash val="solid"/>
                </a:ln>
                <a:solidFill>
                  <a:srgbClr val="002060"/>
                </a:solidFill>
                <a:latin typeface="Sylfaen" panose="010A0502050306030303" pitchFamily="18" charset="0"/>
              </a:rPr>
              <a:t>Párrafos  </a:t>
            </a:r>
            <a:r>
              <a:rPr lang="es-ES" sz="1600" b="1" dirty="0">
                <a:ln w="3175">
                  <a:solidFill>
                    <a:srgbClr val="00B05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B050"/>
                  </a:solidFill>
                  <a:prstDash val="solid"/>
                </a:ln>
                <a:solidFill>
                  <a:srgbClr val="002060"/>
                </a:solidFill>
                <a:latin typeface="Sylfaen" panose="010A0502050306030303" pitchFamily="18" charset="0"/>
              </a:rPr>
              <a:t>FRA</a:t>
            </a:r>
            <a:endParaRPr lang="es-ES" sz="1600" dirty="0">
              <a:ln w="3175">
                <a:solidFill>
                  <a:srgbClr val="00B050"/>
                </a:solidFill>
                <a:prstDash val="solid"/>
              </a:ln>
              <a:latin typeface="Bauhaus 93" panose="04030905020B02020C02" pitchFamily="82" charset="0"/>
            </a:endParaRPr>
          </a:p>
        </p:txBody>
      </p:sp>
    </p:spTree>
    <p:extLst>
      <p:ext uri="{BB962C8B-B14F-4D97-AF65-F5344CB8AC3E}">
        <p14:creationId xmlns:p14="http://schemas.microsoft.com/office/powerpoint/2010/main" val="104164249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4000"/>
                                        <p:tgtEl>
                                          <p:spTgt spid="2"/>
                                        </p:tgtEl>
                                      </p:cBhvr>
                                    </p:animEffect>
                                    <p:anim calcmode="lin" valueType="num">
                                      <p:cBhvr>
                                        <p:cTn id="8" dur="4000" fill="hold"/>
                                        <p:tgtEl>
                                          <p:spTgt spid="2"/>
                                        </p:tgtEl>
                                        <p:attrNameLst>
                                          <p:attrName>ppt_x</p:attrName>
                                        </p:attrNameLst>
                                      </p:cBhvr>
                                      <p:tavLst>
                                        <p:tav tm="0">
                                          <p:val>
                                            <p:strVal val="#ppt_x"/>
                                          </p:val>
                                        </p:tav>
                                        <p:tav tm="100000">
                                          <p:val>
                                            <p:strVal val="#ppt_x"/>
                                          </p:val>
                                        </p:tav>
                                      </p:tavLst>
                                    </p:anim>
                                    <p:anim calcmode="lin" valueType="num">
                                      <p:cBhvr>
                                        <p:cTn id="9" dur="4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5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15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15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200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15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15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15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200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15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15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150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0" fill="hold"/>
                                        <p:tgtEl>
                                          <p:spTgt spid="7"/>
                                        </p:tgtEl>
                                        <p:attrNameLst>
                                          <p:attrName>ppt_x</p:attrName>
                                        </p:attrNameLst>
                                      </p:cBhvr>
                                      <p:tavLst>
                                        <p:tav tm="0">
                                          <p:val>
                                            <p:strVal val="1+#ppt_w/2"/>
                                          </p:val>
                                        </p:tav>
                                        <p:tav tm="100000">
                                          <p:val>
                                            <p:strVal val="#ppt_x"/>
                                          </p:val>
                                        </p:tav>
                                      </p:tavLst>
                                    </p:anim>
                                    <p:anim calcmode="lin" valueType="num">
                                      <p:cBhvr additive="base">
                                        <p:cTn id="36"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p:bldP spid="7"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155257"/>
          </a:xfrm>
          <a:prstGeom prst="rect">
            <a:avLst/>
          </a:prstGeom>
          <a:ln w="12700">
            <a:noFill/>
          </a:ln>
        </p:spPr>
        <p:txBody>
          <a:bodyPr wrap="square">
            <a:spAutoFit/>
          </a:bodyPr>
          <a:lstStyle/>
          <a:p>
            <a:pPr algn="ctr"/>
            <a:r>
              <a:rPr lang="es-ES" sz="4700" b="1" dirty="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En el espacio liso del </a:t>
            </a:r>
            <a:r>
              <a:rPr lang="es-ES" sz="4700" b="1" dirty="0" smtClean="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cerebro,</a:t>
            </a:r>
          </a:p>
          <a:p>
            <a:pPr algn="ctr"/>
            <a:r>
              <a:rPr lang="es-ES" sz="4700" b="1" dirty="0" smtClean="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sobre </a:t>
            </a:r>
            <a:r>
              <a:rPr lang="es-ES" sz="4700" b="1" dirty="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el cuerpo sin órganos de las relaciones </a:t>
            </a:r>
            <a:r>
              <a:rPr lang="es-ES" sz="4700" b="1" dirty="0" err="1" smtClean="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intracerebrales</a:t>
            </a:r>
            <a:r>
              <a:rPr lang="es-ES" sz="4700" b="1" dirty="0" smtClean="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t>
            </a:r>
          </a:p>
          <a:p>
            <a:pPr algn="ctr"/>
            <a:r>
              <a:rPr lang="es-ES" sz="4700" b="1" dirty="0" smtClean="0">
                <a:ln w="381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los </a:t>
            </a:r>
            <a:r>
              <a:rPr lang="es-ES" sz="4700" b="1" dirty="0">
                <a:ln w="381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públicos </a:t>
            </a:r>
            <a:r>
              <a:rPr lang="es-ES" sz="4700" b="1" dirty="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dibujan las fluctuaciones y las bifurcaciones de las segmentaciones rígidas y unívocas representadas por las clases y los grupos sociales.</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74</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
        <p:nvSpPr>
          <p:cNvPr id="6" name="Rectángulo 5"/>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356-357-358. Parte </a:t>
            </a:r>
            <a:r>
              <a:rPr lang="es-ES" sz="2000" dirty="0" smtClean="0">
                <a:latin typeface="Tw Cen MT Condensed" panose="020B0606020104020203" pitchFamily="34" charset="0"/>
              </a:rPr>
              <a:t>6.</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2818763224"/>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0"/>
                                        <p:tgtEl>
                                          <p:spTgt spid="6"/>
                                        </p:tgtEl>
                                      </p:cBhvr>
                                    </p:animEffect>
                                    <p:anim calcmode="lin" valueType="num">
                                      <p:cBhvr>
                                        <p:cTn id="8" dur="5000" fill="hold"/>
                                        <p:tgtEl>
                                          <p:spTgt spid="6"/>
                                        </p:tgtEl>
                                        <p:attrNameLst>
                                          <p:attrName>ppt_x</p:attrName>
                                        </p:attrNameLst>
                                      </p:cBhvr>
                                      <p:tavLst>
                                        <p:tav tm="0">
                                          <p:val>
                                            <p:strVal val="#ppt_x"/>
                                          </p:val>
                                        </p:tav>
                                        <p:tav tm="100000">
                                          <p:val>
                                            <p:strVal val="#ppt_x"/>
                                          </p:val>
                                        </p:tav>
                                      </p:tavLst>
                                    </p:anim>
                                    <p:anim calcmode="lin" valueType="num">
                                      <p:cBhvr>
                                        <p:cTn id="9" dur="5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2" fill="hold" grpId="0" nodeType="clickEffect">
                                  <p:stCondLst>
                                    <p:cond delay="1000"/>
                                  </p:stCondLst>
                                  <p:iterate type="lt">
                                    <p:tmPct val="0"/>
                                  </p:iterate>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15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5" dur="15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2" fill="hold" grpId="0" nodeType="clickEffect">
                                  <p:stCondLst>
                                    <p:cond delay="1000"/>
                                  </p:stCondLst>
                                  <p:iterate type="lt">
                                    <p:tmPct val="0"/>
                                  </p:iterate>
                                  <p:childTnLst>
                                    <p:set>
                                      <p:cBhvr>
                                        <p:cTn id="19" dur="1" fill="hold">
                                          <p:stCondLst>
                                            <p:cond delay="0"/>
                                          </p:stCondLst>
                                        </p:cTn>
                                        <p:tgtEl>
                                          <p:spTgt spid="4">
                                            <p:txEl>
                                              <p:pRg st="1" end="1"/>
                                            </p:txEl>
                                          </p:spTgt>
                                        </p:tgtEl>
                                        <p:attrNameLst>
                                          <p:attrName>style.visibility</p:attrName>
                                        </p:attrNameLst>
                                      </p:cBhvr>
                                      <p:to>
                                        <p:strVal val="visible"/>
                                      </p:to>
                                    </p:set>
                                    <p:anim calcmode="lin" valueType="num">
                                      <p:cBhvr additive="base">
                                        <p:cTn id="20" dur="15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1" dur="15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2" fill="hold" grpId="0" nodeType="clickEffect">
                                  <p:stCondLst>
                                    <p:cond delay="1000"/>
                                  </p:stCondLst>
                                  <p:iterate type="lt">
                                    <p:tmPct val="0"/>
                                  </p:iterate>
                                  <p:childTnLst>
                                    <p:set>
                                      <p:cBhvr>
                                        <p:cTn id="25" dur="1" fill="hold">
                                          <p:stCondLst>
                                            <p:cond delay="0"/>
                                          </p:stCondLst>
                                        </p:cTn>
                                        <p:tgtEl>
                                          <p:spTgt spid="4">
                                            <p:txEl>
                                              <p:pRg st="2" end="2"/>
                                            </p:txEl>
                                          </p:spTgt>
                                        </p:tgtEl>
                                        <p:attrNameLst>
                                          <p:attrName>style.visibility</p:attrName>
                                        </p:attrNameLst>
                                      </p:cBhvr>
                                      <p:to>
                                        <p:strVal val="visible"/>
                                      </p:to>
                                    </p:set>
                                    <p:anim calcmode="lin" valueType="num">
                                      <p:cBhvr additive="base">
                                        <p:cTn id="26" dur="15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7" dur="15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grpId="2" nodeType="clickEffect">
                                  <p:stCondLst>
                                    <p:cond delay="0"/>
                                  </p:stCondLst>
                                  <p:iterate type="lt">
                                    <p:tmPct val="0"/>
                                  </p:iterate>
                                  <p:childTnLst>
                                    <p:animRot by="21600000">
                                      <p:cBhvr>
                                        <p:cTn id="31" dur="3000" fill="hold"/>
                                        <p:tgtEl>
                                          <p:spTgt spid="4">
                                            <p:txEl>
                                              <p:pRg st="0" end="0"/>
                                            </p:txEl>
                                          </p:spTgt>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8" presetClass="emph" presetSubtype="0" fill="hold" grpId="2" nodeType="clickEffect">
                                  <p:stCondLst>
                                    <p:cond delay="0"/>
                                  </p:stCondLst>
                                  <p:iterate type="lt">
                                    <p:tmPct val="0"/>
                                  </p:iterate>
                                  <p:childTnLst>
                                    <p:animRot by="21600000">
                                      <p:cBhvr>
                                        <p:cTn id="35" dur="3000" fill="hold"/>
                                        <p:tgtEl>
                                          <p:spTgt spid="4">
                                            <p:txEl>
                                              <p:pRg st="1" end="1"/>
                                            </p:txEl>
                                          </p:spTgt>
                                        </p:tgtEl>
                                        <p:attrNameLst>
                                          <p:attrName>r</p:attrName>
                                        </p:attrNameLst>
                                      </p:cBhvr>
                                    </p:animRot>
                                  </p:childTnLst>
                                </p:cTn>
                              </p:par>
                            </p:childTnLst>
                          </p:cTn>
                        </p:par>
                      </p:childTnLst>
                    </p:cTn>
                  </p:par>
                  <p:par>
                    <p:cTn id="36" fill="hold">
                      <p:stCondLst>
                        <p:cond delay="indefinite"/>
                      </p:stCondLst>
                      <p:childTnLst>
                        <p:par>
                          <p:cTn id="37" fill="hold">
                            <p:stCondLst>
                              <p:cond delay="0"/>
                            </p:stCondLst>
                            <p:childTnLst>
                              <p:par>
                                <p:cTn id="38" presetID="8" presetClass="emph" presetSubtype="0" fill="hold" grpId="2" nodeType="clickEffect">
                                  <p:stCondLst>
                                    <p:cond delay="0"/>
                                  </p:stCondLst>
                                  <p:iterate type="lt">
                                    <p:tmPct val="0"/>
                                  </p:iterate>
                                  <p:childTnLst>
                                    <p:animRot by="21600000">
                                      <p:cBhvr>
                                        <p:cTn id="39" dur="3000" fill="hold"/>
                                        <p:tgtEl>
                                          <p:spTgt spid="4">
                                            <p:txEl>
                                              <p:pRg st="2" end="2"/>
                                            </p:txEl>
                                          </p:spTgt>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34" presetClass="emph" presetSubtype="0" fill="hold" grpId="1" nodeType="clickEffect">
                                  <p:stCondLst>
                                    <p:cond delay="0"/>
                                  </p:stCondLst>
                                  <p:iterate type="lt">
                                    <p:tmPct val="10000"/>
                                  </p:iterate>
                                  <p:childTnLst>
                                    <p:animMotion origin="layout" path="M 2.08333E-7 2.96296E-6 L 2.08333E-7 -0.07223 " pathEditMode="relative" rAng="0" ptsTypes="AA">
                                      <p:cBhvr>
                                        <p:cTn id="43" dur="250" accel="50000" decel="50000" autoRev="1" fill="hold">
                                          <p:stCondLst>
                                            <p:cond delay="0"/>
                                          </p:stCondLst>
                                        </p:cTn>
                                        <p:tgtEl>
                                          <p:spTgt spid="4">
                                            <p:txEl>
                                              <p:pRg st="0" end="0"/>
                                            </p:txEl>
                                          </p:spTgt>
                                        </p:tgtEl>
                                        <p:attrNameLst>
                                          <p:attrName>ppt_x</p:attrName>
                                          <p:attrName>ppt_y</p:attrName>
                                        </p:attrNameLst>
                                      </p:cBhvr>
                                      <p:rCtr x="0" y="-3611"/>
                                    </p:animMotion>
                                    <p:animRot by="1500000">
                                      <p:cBhvr>
                                        <p:cTn id="44" dur="125" fill="hold">
                                          <p:stCondLst>
                                            <p:cond delay="0"/>
                                          </p:stCondLst>
                                        </p:cTn>
                                        <p:tgtEl>
                                          <p:spTgt spid="4">
                                            <p:txEl>
                                              <p:pRg st="0" end="0"/>
                                            </p:txEl>
                                          </p:spTgt>
                                        </p:tgtEl>
                                        <p:attrNameLst>
                                          <p:attrName>r</p:attrName>
                                        </p:attrNameLst>
                                      </p:cBhvr>
                                    </p:animRot>
                                    <p:animRot by="-1500000">
                                      <p:cBhvr>
                                        <p:cTn id="45" dur="125" fill="hold">
                                          <p:stCondLst>
                                            <p:cond delay="125"/>
                                          </p:stCondLst>
                                        </p:cTn>
                                        <p:tgtEl>
                                          <p:spTgt spid="4">
                                            <p:txEl>
                                              <p:pRg st="0" end="0"/>
                                            </p:txEl>
                                          </p:spTgt>
                                        </p:tgtEl>
                                        <p:attrNameLst>
                                          <p:attrName>r</p:attrName>
                                        </p:attrNameLst>
                                      </p:cBhvr>
                                    </p:animRot>
                                    <p:animRot by="-1500000">
                                      <p:cBhvr>
                                        <p:cTn id="46" dur="125" fill="hold">
                                          <p:stCondLst>
                                            <p:cond delay="250"/>
                                          </p:stCondLst>
                                        </p:cTn>
                                        <p:tgtEl>
                                          <p:spTgt spid="4">
                                            <p:txEl>
                                              <p:pRg st="0" end="0"/>
                                            </p:txEl>
                                          </p:spTgt>
                                        </p:tgtEl>
                                        <p:attrNameLst>
                                          <p:attrName>r</p:attrName>
                                        </p:attrNameLst>
                                      </p:cBhvr>
                                    </p:animRot>
                                    <p:animRot by="1500000">
                                      <p:cBhvr>
                                        <p:cTn id="47" dur="125" fill="hold">
                                          <p:stCondLst>
                                            <p:cond delay="375"/>
                                          </p:stCondLst>
                                        </p:cTn>
                                        <p:tgtEl>
                                          <p:spTgt spid="4">
                                            <p:txEl>
                                              <p:pRg st="0" end="0"/>
                                            </p:txEl>
                                          </p:spTgt>
                                        </p:tgtEl>
                                        <p:attrNameLst>
                                          <p:attrName>r</p:attrName>
                                        </p:attrNameLst>
                                      </p:cBhvr>
                                    </p:animRot>
                                  </p:childTnLst>
                                </p:cTn>
                              </p:par>
                            </p:childTnLst>
                          </p:cTn>
                        </p:par>
                      </p:childTnLst>
                    </p:cTn>
                  </p:par>
                  <p:par>
                    <p:cTn id="48" fill="hold">
                      <p:stCondLst>
                        <p:cond delay="indefinite"/>
                      </p:stCondLst>
                      <p:childTnLst>
                        <p:par>
                          <p:cTn id="49" fill="hold">
                            <p:stCondLst>
                              <p:cond delay="0"/>
                            </p:stCondLst>
                            <p:childTnLst>
                              <p:par>
                                <p:cTn id="50" presetID="34" presetClass="emph" presetSubtype="0" fill="hold" grpId="1" nodeType="clickEffect">
                                  <p:stCondLst>
                                    <p:cond delay="0"/>
                                  </p:stCondLst>
                                  <p:iterate type="lt">
                                    <p:tmPct val="10000"/>
                                  </p:iterate>
                                  <p:childTnLst>
                                    <p:animMotion origin="layout" path="M 2.08333E-7 0 L 2.08333E-7 -0.07222 " pathEditMode="relative" rAng="0" ptsTypes="AA">
                                      <p:cBhvr>
                                        <p:cTn id="51" dur="250" accel="50000" decel="50000" autoRev="1" fill="hold">
                                          <p:stCondLst>
                                            <p:cond delay="0"/>
                                          </p:stCondLst>
                                        </p:cTn>
                                        <p:tgtEl>
                                          <p:spTgt spid="4">
                                            <p:txEl>
                                              <p:pRg st="1" end="1"/>
                                            </p:txEl>
                                          </p:spTgt>
                                        </p:tgtEl>
                                        <p:attrNameLst>
                                          <p:attrName>ppt_x</p:attrName>
                                          <p:attrName>ppt_y</p:attrName>
                                        </p:attrNameLst>
                                      </p:cBhvr>
                                      <p:rCtr x="0" y="-3611"/>
                                    </p:animMotion>
                                    <p:animRot by="1500000">
                                      <p:cBhvr>
                                        <p:cTn id="52" dur="125" fill="hold">
                                          <p:stCondLst>
                                            <p:cond delay="0"/>
                                          </p:stCondLst>
                                        </p:cTn>
                                        <p:tgtEl>
                                          <p:spTgt spid="4">
                                            <p:txEl>
                                              <p:pRg st="1" end="1"/>
                                            </p:txEl>
                                          </p:spTgt>
                                        </p:tgtEl>
                                        <p:attrNameLst>
                                          <p:attrName>r</p:attrName>
                                        </p:attrNameLst>
                                      </p:cBhvr>
                                    </p:animRot>
                                    <p:animRot by="-1500000">
                                      <p:cBhvr>
                                        <p:cTn id="53" dur="125" fill="hold">
                                          <p:stCondLst>
                                            <p:cond delay="125"/>
                                          </p:stCondLst>
                                        </p:cTn>
                                        <p:tgtEl>
                                          <p:spTgt spid="4">
                                            <p:txEl>
                                              <p:pRg st="1" end="1"/>
                                            </p:txEl>
                                          </p:spTgt>
                                        </p:tgtEl>
                                        <p:attrNameLst>
                                          <p:attrName>r</p:attrName>
                                        </p:attrNameLst>
                                      </p:cBhvr>
                                    </p:animRot>
                                    <p:animRot by="-1500000">
                                      <p:cBhvr>
                                        <p:cTn id="54" dur="125" fill="hold">
                                          <p:stCondLst>
                                            <p:cond delay="250"/>
                                          </p:stCondLst>
                                        </p:cTn>
                                        <p:tgtEl>
                                          <p:spTgt spid="4">
                                            <p:txEl>
                                              <p:pRg st="1" end="1"/>
                                            </p:txEl>
                                          </p:spTgt>
                                        </p:tgtEl>
                                        <p:attrNameLst>
                                          <p:attrName>r</p:attrName>
                                        </p:attrNameLst>
                                      </p:cBhvr>
                                    </p:animRot>
                                    <p:animRot by="1500000">
                                      <p:cBhvr>
                                        <p:cTn id="55" dur="125" fill="hold">
                                          <p:stCondLst>
                                            <p:cond delay="375"/>
                                          </p:stCondLst>
                                        </p:cTn>
                                        <p:tgtEl>
                                          <p:spTgt spid="4">
                                            <p:txEl>
                                              <p:pRg st="1" end="1"/>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34" presetClass="emph" presetSubtype="0" fill="hold" grpId="1" nodeType="clickEffect">
                                  <p:stCondLst>
                                    <p:cond delay="0"/>
                                  </p:stCondLst>
                                  <p:iterate type="lt">
                                    <p:tmPct val="10000"/>
                                  </p:iterate>
                                  <p:childTnLst>
                                    <p:animMotion origin="layout" path="M 4.16667E-7 -4.44444E-6 L 4.16667E-7 -0.07222 " pathEditMode="relative" rAng="0" ptsTypes="AA">
                                      <p:cBhvr>
                                        <p:cTn id="59" dur="250" accel="50000" decel="50000" autoRev="1" fill="hold">
                                          <p:stCondLst>
                                            <p:cond delay="0"/>
                                          </p:stCondLst>
                                        </p:cTn>
                                        <p:tgtEl>
                                          <p:spTgt spid="4">
                                            <p:txEl>
                                              <p:pRg st="2" end="2"/>
                                            </p:txEl>
                                          </p:spTgt>
                                        </p:tgtEl>
                                        <p:attrNameLst>
                                          <p:attrName>ppt_x</p:attrName>
                                          <p:attrName>ppt_y</p:attrName>
                                        </p:attrNameLst>
                                      </p:cBhvr>
                                      <p:rCtr x="0" y="-3611"/>
                                    </p:animMotion>
                                    <p:animRot by="1500000">
                                      <p:cBhvr>
                                        <p:cTn id="60" dur="125" fill="hold">
                                          <p:stCondLst>
                                            <p:cond delay="0"/>
                                          </p:stCondLst>
                                        </p:cTn>
                                        <p:tgtEl>
                                          <p:spTgt spid="4">
                                            <p:txEl>
                                              <p:pRg st="2" end="2"/>
                                            </p:txEl>
                                          </p:spTgt>
                                        </p:tgtEl>
                                        <p:attrNameLst>
                                          <p:attrName>r</p:attrName>
                                        </p:attrNameLst>
                                      </p:cBhvr>
                                    </p:animRot>
                                    <p:animRot by="-1500000">
                                      <p:cBhvr>
                                        <p:cTn id="61" dur="125" fill="hold">
                                          <p:stCondLst>
                                            <p:cond delay="125"/>
                                          </p:stCondLst>
                                        </p:cTn>
                                        <p:tgtEl>
                                          <p:spTgt spid="4">
                                            <p:txEl>
                                              <p:pRg st="2" end="2"/>
                                            </p:txEl>
                                          </p:spTgt>
                                        </p:tgtEl>
                                        <p:attrNameLst>
                                          <p:attrName>r</p:attrName>
                                        </p:attrNameLst>
                                      </p:cBhvr>
                                    </p:animRot>
                                    <p:animRot by="-1500000">
                                      <p:cBhvr>
                                        <p:cTn id="62" dur="125" fill="hold">
                                          <p:stCondLst>
                                            <p:cond delay="250"/>
                                          </p:stCondLst>
                                        </p:cTn>
                                        <p:tgtEl>
                                          <p:spTgt spid="4">
                                            <p:txEl>
                                              <p:pRg st="2" end="2"/>
                                            </p:txEl>
                                          </p:spTgt>
                                        </p:tgtEl>
                                        <p:attrNameLst>
                                          <p:attrName>r</p:attrName>
                                        </p:attrNameLst>
                                      </p:cBhvr>
                                    </p:animRot>
                                    <p:animRot by="1500000">
                                      <p:cBhvr>
                                        <p:cTn id="63" dur="125" fill="hold">
                                          <p:stCondLst>
                                            <p:cond delay="375"/>
                                          </p:stCondLst>
                                        </p:cTn>
                                        <p:tgtEl>
                                          <p:spTgt spid="4">
                                            <p:txEl>
                                              <p:pRg st="2" end="2"/>
                                            </p:txEl>
                                          </p:spTgt>
                                        </p:tgtEl>
                                        <p:attrNameLst>
                                          <p:attrName>r</p:attrName>
                                        </p:attrNameLst>
                                      </p:cBhvr>
                                    </p:animRot>
                                  </p:childTnLst>
                                </p:cTn>
                              </p:par>
                            </p:childTnLst>
                          </p:cTn>
                        </p:par>
                      </p:childTnLst>
                    </p:cTn>
                  </p:par>
                  <p:par>
                    <p:cTn id="64" fill="hold">
                      <p:stCondLst>
                        <p:cond delay="indefinite"/>
                      </p:stCondLst>
                      <p:childTnLst>
                        <p:par>
                          <p:cTn id="65" fill="hold">
                            <p:stCondLst>
                              <p:cond delay="0"/>
                            </p:stCondLst>
                            <p:childTnLst>
                              <p:par>
                                <p:cTn id="66" presetID="2" presetClass="entr" presetSubtype="2" fill="hold" grpId="0" nodeType="clickEffect">
                                  <p:stCondLst>
                                    <p:cond delay="1000"/>
                                  </p:stCondLst>
                                  <p:childTnLst>
                                    <p:set>
                                      <p:cBhvr>
                                        <p:cTn id="67" dur="1" fill="hold">
                                          <p:stCondLst>
                                            <p:cond delay="0"/>
                                          </p:stCondLst>
                                        </p:cTn>
                                        <p:tgtEl>
                                          <p:spTgt spid="7"/>
                                        </p:tgtEl>
                                        <p:attrNameLst>
                                          <p:attrName>style.visibility</p:attrName>
                                        </p:attrNameLst>
                                      </p:cBhvr>
                                      <p:to>
                                        <p:strVal val="visible"/>
                                      </p:to>
                                    </p:set>
                                    <p:anim calcmode="lin" valueType="num">
                                      <p:cBhvr additive="base">
                                        <p:cTn id="68" dur="10000" fill="hold"/>
                                        <p:tgtEl>
                                          <p:spTgt spid="7"/>
                                        </p:tgtEl>
                                        <p:attrNameLst>
                                          <p:attrName>ppt_x</p:attrName>
                                        </p:attrNameLst>
                                      </p:cBhvr>
                                      <p:tavLst>
                                        <p:tav tm="0">
                                          <p:val>
                                            <p:strVal val="1+#ppt_w/2"/>
                                          </p:val>
                                        </p:tav>
                                        <p:tav tm="100000">
                                          <p:val>
                                            <p:strVal val="#ppt_x"/>
                                          </p:val>
                                        </p:tav>
                                      </p:tavLst>
                                    </p:anim>
                                    <p:anim calcmode="lin" valueType="num">
                                      <p:cBhvr additive="base">
                                        <p:cTn id="69"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allAtOnce"/>
      <p:bldP spid="4" grpId="2" build="allAtOnce"/>
      <p:bldP spid="7" grpId="0"/>
      <p:bldP spid="6"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786199"/>
          </a:xfrm>
          <a:prstGeom prst="rect">
            <a:avLst/>
          </a:prstGeom>
          <a:ln w="12700">
            <a:noFill/>
          </a:ln>
        </p:spPr>
        <p:txBody>
          <a:bodyPr wrap="square">
            <a:spAutoFit/>
          </a:bodyPr>
          <a:lstStyle/>
          <a:p>
            <a:pPr algn="ctr"/>
            <a:r>
              <a:rPr lang="es-ES" sz="3700" b="1" dirty="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“Al Sustituir o superponerse a los grupos más antiguos, los nuevos grupos, siempre más extensos y masivos, y que llamamos públicos, no sólo logran que el reino de la moda suceda al de la costumbre, la innovación a la tradición;  reemplazan las divisiones nítidas y persistentes entre las múltiples variedades de asociaciones humanas con sus interminables conflictos por una segmentación completa y variable, de límites indistintos, en vías de perpetua renovación y penetración mutua</a:t>
            </a:r>
            <a:r>
              <a:rPr lang="es-ES" sz="3700" b="1" dirty="0" smtClean="0">
                <a:ln w="1270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a:t>
            </a:r>
            <a:endParaRPr lang="es-ES" sz="44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75</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
        <p:nvSpPr>
          <p:cNvPr id="8" name="Rectángulo 7"/>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7.</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1943855817"/>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anim calcmode="lin" valueType="num">
                                      <p:cBhvr>
                                        <p:cTn id="8" dur="5000" fill="hold"/>
                                        <p:tgtEl>
                                          <p:spTgt spid="8"/>
                                        </p:tgtEl>
                                        <p:attrNameLst>
                                          <p:attrName>ppt_x</p:attrName>
                                        </p:attrNameLst>
                                      </p:cBhvr>
                                      <p:tavLst>
                                        <p:tav tm="0">
                                          <p:val>
                                            <p:strVal val="#ppt_x"/>
                                          </p:val>
                                        </p:tav>
                                        <p:tav tm="100000">
                                          <p:val>
                                            <p:strVal val="#ppt_x"/>
                                          </p:val>
                                        </p:tav>
                                      </p:tavLst>
                                    </p:anim>
                                    <p:anim calcmode="lin" valueType="num">
                                      <p:cBhvr>
                                        <p:cTn id="9" dur="5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5"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randombar(vertical)">
                                      <p:cBhvr>
                                        <p:cTn id="14" dur="150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0" fill="hold"/>
                                        <p:tgtEl>
                                          <p:spTgt spid="7"/>
                                        </p:tgtEl>
                                        <p:attrNameLst>
                                          <p:attrName>ppt_x</p:attrName>
                                        </p:attrNameLst>
                                      </p:cBhvr>
                                      <p:tavLst>
                                        <p:tav tm="0">
                                          <p:val>
                                            <p:strVal val="1+#ppt_w/2"/>
                                          </p:val>
                                        </p:tav>
                                        <p:tav tm="100000">
                                          <p:val>
                                            <p:strVal val="#ppt_x"/>
                                          </p:val>
                                        </p:tav>
                                      </p:tavLst>
                                    </p:anim>
                                    <p:anim calcmode="lin" valueType="num">
                                      <p:cBhvr additive="base">
                                        <p:cTn id="20"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8"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573" y="707886"/>
            <a:ext cx="12192000" cy="5847755"/>
          </a:xfrm>
          <a:prstGeom prst="rect">
            <a:avLst/>
          </a:prstGeom>
          <a:ln w="12700">
            <a:noFill/>
          </a:ln>
        </p:spPr>
        <p:txBody>
          <a:bodyPr wrap="square">
            <a:spAutoFit/>
          </a:bodyPr>
          <a:lstStyle/>
          <a:p>
            <a:pPr algn="ctr"/>
            <a:r>
              <a:rPr lang="es-ES" sz="3400" dirty="0">
                <a:ln w="12700">
                  <a:solidFill>
                    <a:schemeClr val="tx1"/>
                  </a:solidFill>
                </a:ln>
                <a:solidFill>
                  <a:srgbClr val="0070C0"/>
                </a:solidFill>
              </a:rPr>
              <a:t>Así, los procesos de segmentación social se </a:t>
            </a:r>
            <a:r>
              <a:rPr lang="es-ES" sz="3400" dirty="0" err="1">
                <a:ln w="12700">
                  <a:solidFill>
                    <a:schemeClr val="tx1"/>
                  </a:solidFill>
                </a:ln>
                <a:solidFill>
                  <a:srgbClr val="0070C0"/>
                </a:solidFill>
              </a:rPr>
              <a:t>desterritorializan</a:t>
            </a:r>
            <a:r>
              <a:rPr lang="es-ES" sz="3400" dirty="0">
                <a:ln w="12700">
                  <a:solidFill>
                    <a:schemeClr val="tx1"/>
                  </a:solidFill>
                </a:ln>
                <a:solidFill>
                  <a:srgbClr val="0070C0"/>
                </a:solidFill>
              </a:rPr>
              <a:t>.</a:t>
            </a:r>
          </a:p>
          <a:p>
            <a:pPr algn="ctr"/>
            <a:r>
              <a:rPr lang="es-ES" sz="34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dificultad para imaginar y aprehender esos nuevos procesos de subjetivación </a:t>
            </a:r>
            <a:r>
              <a:rPr lang="es-ES" sz="34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“después del estallido de las clases sociales” </a:t>
            </a:r>
            <a:r>
              <a:rPr lang="es-ES" sz="34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ciertamente tiene que ver, por un lado, con el aprieto en el que nos encontramos a la hora de captar las leyes de constitución y de variación de estas segmentaciones movientes y cambiantes que parecen no tener ningún fundamento objetivo y, por otro lado, con la tradición teórica marxista, que reenvía las modalidades de asociación de los públicos a la ideología.</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76</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
        <p:nvSpPr>
          <p:cNvPr id="6" name="Rectángulo 5"/>
          <p:cNvSpPr/>
          <p:nvPr/>
        </p:nvSpPr>
        <p:spPr>
          <a:xfrm>
            <a:off x="0" y="0"/>
            <a:ext cx="12192000" cy="707886"/>
          </a:xfrm>
          <a:prstGeom prst="rect">
            <a:avLst/>
          </a:prstGeom>
        </p:spPr>
        <p:txBody>
          <a:bodyPr wrap="square">
            <a:spAutoFit/>
          </a:bodyPr>
          <a:lstStyle/>
          <a:p>
            <a:pPr algn="ctr"/>
            <a:r>
              <a:rPr lang="es-ES" sz="2000" dirty="0">
                <a:latin typeface="Tw Cen MT Condensed" panose="020B0606020104020203" pitchFamily="34" charset="0"/>
              </a:rPr>
              <a:t>30.4-Potencias 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Multitudes, clases y públicos. Pág. </a:t>
            </a:r>
            <a:r>
              <a:rPr lang="es-ES" sz="2000" dirty="0" smtClean="0">
                <a:latin typeface="Tw Cen MT Condensed" panose="020B0606020104020203" pitchFamily="34" charset="0"/>
              </a:rPr>
              <a:t>356-357-358</a:t>
            </a:r>
            <a:r>
              <a:rPr lang="es-ES" sz="2000" dirty="0">
                <a:latin typeface="Tw Cen MT Condensed" panose="020B0606020104020203" pitchFamily="34" charset="0"/>
              </a:rPr>
              <a:t>. Parte </a:t>
            </a:r>
            <a:r>
              <a:rPr lang="es-ES" sz="2000" dirty="0" smtClean="0">
                <a:latin typeface="Tw Cen MT Condensed" panose="020B0606020104020203" pitchFamily="34" charset="0"/>
              </a:rPr>
              <a:t>8.</a:t>
            </a:r>
            <a:endParaRPr lang="es-ES" sz="2000" dirty="0">
              <a:latin typeface="Tw Cen MT Condensed" panose="020B0606020104020203" pitchFamily="34" charset="0"/>
            </a:endParaRPr>
          </a:p>
        </p:txBody>
      </p:sp>
    </p:spTree>
    <p:extLst>
      <p:ext uri="{BB962C8B-B14F-4D97-AF65-F5344CB8AC3E}">
        <p14:creationId xmlns:p14="http://schemas.microsoft.com/office/powerpoint/2010/main" val="96385741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2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ppt_x</p:attrName>
                                        </p:attrNameLst>
                                      </p:cBhvr>
                                      <p:tavLst>
                                        <p:tav tm="0">
                                          <p:val>
                                            <p:strVal val="#ppt_x"/>
                                          </p:val>
                                        </p:tav>
                                        <p:tav tm="100000">
                                          <p:val>
                                            <p:strVal val="#ppt_x"/>
                                          </p:val>
                                        </p:tav>
                                      </p:tavLst>
                                    </p:anim>
                                    <p:anim calcmode="lin" valueType="num">
                                      <p:cBhvr>
                                        <p:cTn id="9" dur="2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4000"/>
                            </p:stCondLst>
                            <p:childTnLst>
                              <p:par>
                                <p:cTn id="11" presetID="45" presetClass="entr" presetSubtype="0" fill="hold" grpId="0" nodeType="afterEffect">
                                  <p:stCondLst>
                                    <p:cond delay="200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3000"/>
                                        <p:tgtEl>
                                          <p:spTgt spid="4">
                                            <p:txEl>
                                              <p:pRg st="0" end="0"/>
                                            </p:txEl>
                                          </p:spTgt>
                                        </p:tgtEl>
                                      </p:cBhvr>
                                    </p:animEffect>
                                    <p:anim calcmode="lin" valueType="num">
                                      <p:cBhvr>
                                        <p:cTn id="14" dur="3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15" dur="3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par>
                          <p:cTn id="16" fill="hold">
                            <p:stCondLst>
                              <p:cond delay="9000"/>
                            </p:stCondLst>
                            <p:childTnLst>
                              <p:par>
                                <p:cTn id="17" presetID="45" presetClass="entr" presetSubtype="0" fill="hold" grpId="0" nodeType="afterEffect">
                                  <p:stCondLst>
                                    <p:cond delay="200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3000"/>
                                        <p:tgtEl>
                                          <p:spTgt spid="4">
                                            <p:txEl>
                                              <p:pRg st="1" end="1"/>
                                            </p:txEl>
                                          </p:spTgt>
                                        </p:tgtEl>
                                      </p:cBhvr>
                                    </p:animEffect>
                                    <p:anim calcmode="lin" valueType="num">
                                      <p:cBhvr>
                                        <p:cTn id="20" dur="3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21" dur="3000" fill="hold"/>
                                        <p:tgtEl>
                                          <p:spTgt spid="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200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10000" fill="hold"/>
                                        <p:tgtEl>
                                          <p:spTgt spid="7"/>
                                        </p:tgtEl>
                                        <p:attrNameLst>
                                          <p:attrName>ppt_x</p:attrName>
                                        </p:attrNameLst>
                                      </p:cBhvr>
                                      <p:tavLst>
                                        <p:tav tm="0">
                                          <p:val>
                                            <p:strVal val="1+#ppt_w/2"/>
                                          </p:val>
                                        </p:tav>
                                        <p:tav tm="100000">
                                          <p:val>
                                            <p:strVal val="#ppt_x"/>
                                          </p:val>
                                        </p:tav>
                                      </p:tavLst>
                                    </p:anim>
                                    <p:anim calcmode="lin" valueType="num">
                                      <p:cBhvr additive="base">
                                        <p:cTn id="27"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6"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07886"/>
            <a:ext cx="12192000" cy="5262979"/>
          </a:xfrm>
          <a:prstGeom prst="rect">
            <a:avLst/>
          </a:prstGeom>
          <a:ln w="12700">
            <a:noFill/>
          </a:ln>
        </p:spPr>
        <p:txBody>
          <a:bodyPr wrap="square">
            <a:spAutoFit/>
          </a:bodyPr>
          <a:lstStyle/>
          <a:p>
            <a:pPr algn="ctr"/>
            <a:r>
              <a:rPr lang="es-ES" sz="4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crisis de la Ley del Valor </a:t>
            </a:r>
            <a:r>
              <a:rPr lang="es-ES" sz="42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Marxiana </a:t>
            </a:r>
            <a:r>
              <a:rPr lang="es-ES" sz="4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y de La Economía Clásica consiste en una crisis del tiempo-medida, del tiempo </a:t>
            </a:r>
            <a:r>
              <a:rPr lang="es-ES" sz="4200" b="1" dirty="0">
                <a:ln w="19050">
                  <a:solidFill>
                    <a:schemeClr val="tx1"/>
                  </a:solidFill>
                </a:ln>
                <a:solidFill>
                  <a:srgbClr val="C00000"/>
                </a:solidFill>
                <a:effectLst>
                  <a:glow rad="63500">
                    <a:schemeClr val="accent2">
                      <a:satMod val="175000"/>
                      <a:alpha val="40000"/>
                    </a:schemeClr>
                  </a:glow>
                  <a:outerShdw blurRad="38100" dist="38100" dir="2700000" algn="tl">
                    <a:srgbClr val="000000">
                      <a:alpha val="43137"/>
                    </a:srgbClr>
                  </a:outerShdw>
                </a:effectLst>
                <a:latin typeface="Rockwell" panose="02060603020205020403" pitchFamily="18" charset="0"/>
              </a:rPr>
              <a:t>“escala de los burgueses y los capitalistas, y de la Universal caja de ahorros”</a:t>
            </a:r>
            <a:r>
              <a:rPr lang="es-ES" sz="42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consiste en la emergencia de un tiempo público, de una duración del mundo que rompe la jaula dentro de la cual la reproducción encierra a la creación.</a:t>
            </a:r>
          </a:p>
        </p:txBody>
      </p:sp>
      <p:sp>
        <p:nvSpPr>
          <p:cNvPr id="5" name="Marcador de número de diapositiva 4"/>
          <p:cNvSpPr>
            <a:spLocks noGrp="1"/>
          </p:cNvSpPr>
          <p:nvPr>
            <p:ph type="sldNum" sz="quarter" idx="12"/>
          </p:nvPr>
        </p:nvSpPr>
        <p:spPr/>
        <p:txBody>
          <a:bodyPr/>
          <a:lstStyle/>
          <a:p>
            <a:fld id="{4FAB73BC-B049-4115-A692-8D63A059BFB8}" type="slidenum">
              <a:rPr lang="en-US" smtClean="0"/>
              <a:t>77</a:t>
            </a:fld>
            <a:endParaRPr lang="en-US" dirty="0"/>
          </a:p>
        </p:txBody>
      </p:sp>
      <p:sp>
        <p:nvSpPr>
          <p:cNvPr id="7" name="Rectángulo 6"/>
          <p:cNvSpPr/>
          <p:nvPr/>
        </p:nvSpPr>
        <p:spPr>
          <a:xfrm>
            <a:off x="0" y="6519446"/>
            <a:ext cx="12192000" cy="338554"/>
          </a:xfrm>
          <a:prstGeom prst="rect">
            <a:avLst/>
          </a:prstGeom>
        </p:spPr>
        <p:txBody>
          <a:bodyPr wrap="square">
            <a:spAutoFit/>
          </a:bodyPr>
          <a:lstStyle/>
          <a:p>
            <a:pPr algn="ctr"/>
            <a:r>
              <a:rPr lang="es-AR" sz="1600" b="1" dirty="0">
                <a:ln w="3175">
                  <a:solidFill>
                    <a:srgbClr val="0070C0"/>
                  </a:solidFill>
                  <a:prstDash val="solid"/>
                </a:ln>
                <a:solidFill>
                  <a:srgbClr val="002060"/>
                </a:solidFill>
                <a:latin typeface="Sylfaen" panose="010A0502050306030303" pitchFamily="18" charset="0"/>
              </a:rPr>
              <a:t>Párrafos  </a:t>
            </a:r>
            <a:r>
              <a:rPr lang="es-ES" sz="1600" b="1" dirty="0">
                <a:ln w="3175">
                  <a:solidFill>
                    <a:srgbClr val="0070C0"/>
                  </a:solidFill>
                  <a:prstDash val="solid"/>
                </a:ln>
                <a:solidFill>
                  <a:srgbClr val="002060"/>
                </a:solidFill>
                <a:latin typeface="Sylfaen" panose="010A0502050306030303" pitchFamily="18" charset="0"/>
              </a:rPr>
              <a:t>editados y adaptados--FORO de PENSAMIENTO CRÍTICO--UTN </a:t>
            </a:r>
            <a:r>
              <a:rPr lang="es-ES" sz="1600" b="1" dirty="0" smtClean="0">
                <a:ln w="3175">
                  <a:solidFill>
                    <a:srgbClr val="0070C0"/>
                  </a:solidFill>
                  <a:prstDash val="solid"/>
                </a:ln>
                <a:solidFill>
                  <a:srgbClr val="002060"/>
                </a:solidFill>
                <a:latin typeface="Sylfaen" panose="010A0502050306030303" pitchFamily="18" charset="0"/>
              </a:rPr>
              <a:t>FRA</a:t>
            </a:r>
            <a:endParaRPr lang="es-ES" sz="1600" dirty="0">
              <a:latin typeface="Bauhaus 93" panose="04030905020B02020C02" pitchFamily="82" charset="0"/>
            </a:endParaRPr>
          </a:p>
        </p:txBody>
      </p:sp>
      <p:sp>
        <p:nvSpPr>
          <p:cNvPr id="6" name="Rectángulo 5"/>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31-Potencias </a:t>
            </a:r>
            <a:r>
              <a:rPr lang="es-ES" sz="2000" dirty="0">
                <a:latin typeface="Tw Cen MT Condensed" panose="020B0606020104020203" pitchFamily="34" charset="0"/>
              </a:rPr>
              <a:t>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Conclusión. Pág. 373.</a:t>
            </a:r>
          </a:p>
        </p:txBody>
      </p:sp>
    </p:spTree>
    <p:extLst>
      <p:ext uri="{BB962C8B-B14F-4D97-AF65-F5344CB8AC3E}">
        <p14:creationId xmlns:p14="http://schemas.microsoft.com/office/powerpoint/2010/main" val="622467612"/>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4000"/>
                                        <p:tgtEl>
                                          <p:spTgt spid="6"/>
                                        </p:tgtEl>
                                      </p:cBhvr>
                                    </p:animEffect>
                                    <p:anim calcmode="lin" valueType="num">
                                      <p:cBhvr>
                                        <p:cTn id="8" dur="4000" fill="hold"/>
                                        <p:tgtEl>
                                          <p:spTgt spid="6"/>
                                        </p:tgtEl>
                                        <p:attrNameLst>
                                          <p:attrName>ppt_x</p:attrName>
                                        </p:attrNameLst>
                                      </p:cBhvr>
                                      <p:tavLst>
                                        <p:tav tm="0">
                                          <p:val>
                                            <p:strVal val="#ppt_x"/>
                                          </p:val>
                                        </p:tav>
                                        <p:tav tm="100000">
                                          <p:val>
                                            <p:strVal val="#ppt_x"/>
                                          </p:val>
                                        </p:tav>
                                      </p:tavLst>
                                    </p:anim>
                                    <p:anim calcmode="lin" valueType="num">
                                      <p:cBhvr>
                                        <p:cTn id="9" dur="4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5000"/>
                            </p:stCondLst>
                            <p:childTnLst>
                              <p:par>
                                <p:cTn id="11" presetID="45" presetClass="entr" presetSubtype="0" fill="hold" grpId="0"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0"/>
                                        <p:tgtEl>
                                          <p:spTgt spid="4">
                                            <p:txEl>
                                              <p:pRg st="0" end="0"/>
                                            </p:txEl>
                                          </p:spTgt>
                                        </p:tgtEl>
                                      </p:cBhvr>
                                    </p:animEffect>
                                    <p:anim calcmode="lin" valueType="num">
                                      <p:cBhvr>
                                        <p:cTn id="14" dur="5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15" dur="5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grpId="0" nodeType="clickEffect">
                                  <p:stCondLst>
                                    <p:cond delay="200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10000" fill="hold"/>
                                        <p:tgtEl>
                                          <p:spTgt spid="7"/>
                                        </p:tgtEl>
                                        <p:attrNameLst>
                                          <p:attrName>ppt_x</p:attrName>
                                        </p:attrNameLst>
                                      </p:cBhvr>
                                      <p:tavLst>
                                        <p:tav tm="0">
                                          <p:val>
                                            <p:strVal val="1+#ppt_w/2"/>
                                          </p:val>
                                        </p:tav>
                                        <p:tav tm="100000">
                                          <p:val>
                                            <p:strVal val="#ppt_x"/>
                                          </p:val>
                                        </p:tav>
                                      </p:tavLst>
                                    </p:anim>
                                    <p:anim calcmode="lin" valueType="num">
                                      <p:cBhvr additive="base">
                                        <p:cTn id="21" dur="10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6"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78</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707886"/>
            <a:ext cx="12192000" cy="1292662"/>
          </a:xfrm>
          <a:prstGeom prst="rect">
            <a:avLst/>
          </a:prstGeom>
        </p:spPr>
        <p:txBody>
          <a:bodyPr wrap="square">
            <a:spAutoFit/>
          </a:bodyPr>
          <a:lstStyle/>
          <a:p>
            <a:pPr algn="ctr"/>
            <a:r>
              <a:rPr lang="es-ES" sz="2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teoría del obrero masa ha renovado al marxismo, pero abordando la mutación social contemporánea únicamente desde el punto de vista de del trabajo, de la producción material.</a:t>
            </a:r>
          </a:p>
        </p:txBody>
      </p:sp>
      <p:sp>
        <p:nvSpPr>
          <p:cNvPr id="7" name="Rectángulo 6"/>
          <p:cNvSpPr/>
          <p:nvPr/>
        </p:nvSpPr>
        <p:spPr>
          <a:xfrm>
            <a:off x="0" y="2017935"/>
            <a:ext cx="12192000" cy="1292662"/>
          </a:xfrm>
          <a:prstGeom prst="rect">
            <a:avLst/>
          </a:prstGeom>
          <a:ln w="12700">
            <a:noFill/>
          </a:ln>
        </p:spPr>
        <p:txBody>
          <a:bodyPr wrap="square">
            <a:spAutoFit/>
          </a:bodyPr>
          <a:lstStyle/>
          <a:p>
            <a:pPr algn="ctr"/>
            <a:r>
              <a:rPr lang="es-ES" sz="2600" dirty="0">
                <a:ln w="12700">
                  <a:solidFill>
                    <a:schemeClr val="tx1"/>
                  </a:solidFill>
                </a:ln>
                <a:solidFill>
                  <a:srgbClr val="0070C0"/>
                </a:solidFill>
              </a:rPr>
              <a:t>Para Tarde el marxismo y el socialismo son teorías económicas y políticas que expresan el punto de vista de los obreros, de los trabajadores sometidos a la lógica del trabajo de reproducción en serie.</a:t>
            </a:r>
          </a:p>
        </p:txBody>
      </p:sp>
      <p:sp>
        <p:nvSpPr>
          <p:cNvPr id="9" name="Rectángulo 8"/>
          <p:cNvSpPr/>
          <p:nvPr/>
        </p:nvSpPr>
        <p:spPr>
          <a:xfrm>
            <a:off x="-2" y="3407649"/>
            <a:ext cx="12192002" cy="1692771"/>
          </a:xfrm>
          <a:prstGeom prst="rect">
            <a:avLst/>
          </a:prstGeom>
        </p:spPr>
        <p:txBody>
          <a:bodyPr wrap="square">
            <a:spAutoFit/>
          </a:bodyPr>
          <a:lstStyle/>
          <a:p>
            <a:pPr algn="ctr"/>
            <a:r>
              <a:rPr lang="es-ES" sz="2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transformación de la clase obrera en clase universal tropieza con dificultades prácticamente insuperables cuando se trata de explicar ya no la organización de la fábrica, sino de la sociedad, de formas de vida y de producción que no son reducibles linealmente a la producción material.</a:t>
            </a: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31.2-Potencias </a:t>
            </a:r>
            <a:r>
              <a:rPr lang="es-ES" sz="2000" dirty="0">
                <a:latin typeface="Tw Cen MT Condensed" panose="020B0606020104020203" pitchFamily="34" charset="0"/>
              </a:rPr>
              <a:t>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Conclusión. Pág. </a:t>
            </a:r>
            <a:r>
              <a:rPr lang="es-ES" sz="2000" dirty="0" smtClean="0">
                <a:latin typeface="Tw Cen MT Condensed" panose="020B0606020104020203" pitchFamily="34" charset="0"/>
              </a:rPr>
              <a:t>381.</a:t>
            </a:r>
            <a:endParaRPr lang="es-ES" sz="2000" dirty="0">
              <a:latin typeface="Tw Cen MT Condensed" panose="020B0606020104020203" pitchFamily="34" charset="0"/>
            </a:endParaRPr>
          </a:p>
        </p:txBody>
      </p:sp>
      <p:sp>
        <p:nvSpPr>
          <p:cNvPr id="11" name="Rectángulo 10"/>
          <p:cNvSpPr/>
          <p:nvPr/>
        </p:nvSpPr>
        <p:spPr>
          <a:xfrm>
            <a:off x="-2" y="5100420"/>
            <a:ext cx="12192002" cy="1292662"/>
          </a:xfrm>
          <a:prstGeom prst="rect">
            <a:avLst/>
          </a:prstGeom>
        </p:spPr>
        <p:txBody>
          <a:bodyPr wrap="square">
            <a:spAutoFit/>
          </a:bodyPr>
          <a:lstStyle/>
          <a:p>
            <a:pPr algn="ctr"/>
            <a:r>
              <a:rPr lang="es-ES" sz="2600" dirty="0">
                <a:ln w="12700">
                  <a:solidFill>
                    <a:schemeClr val="tx1"/>
                  </a:solidFill>
                </a:ln>
                <a:solidFill>
                  <a:srgbClr val="0070C0"/>
                </a:solidFill>
              </a:rPr>
              <a:t>El marxismo y el socialismo muestran sus límites cuando se trata de captar la dinámica de las fuerzas psicológicas por sí mismas, fuera de la lógica del capital industrial. </a:t>
            </a:r>
          </a:p>
        </p:txBody>
      </p:sp>
    </p:spTree>
    <p:extLst>
      <p:ext uri="{BB962C8B-B14F-4D97-AF65-F5344CB8AC3E}">
        <p14:creationId xmlns:p14="http://schemas.microsoft.com/office/powerpoint/2010/main" val="2189091971"/>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4000"/>
                                        <p:tgtEl>
                                          <p:spTgt spid="10"/>
                                        </p:tgtEl>
                                      </p:cBhvr>
                                    </p:animEffect>
                                    <p:anim calcmode="lin" valueType="num">
                                      <p:cBhvr>
                                        <p:cTn id="8" dur="4000" fill="hold"/>
                                        <p:tgtEl>
                                          <p:spTgt spid="10"/>
                                        </p:tgtEl>
                                        <p:attrNameLst>
                                          <p:attrName>ppt_x</p:attrName>
                                        </p:attrNameLst>
                                      </p:cBhvr>
                                      <p:tavLst>
                                        <p:tav tm="0">
                                          <p:val>
                                            <p:strVal val="#ppt_x"/>
                                          </p:val>
                                        </p:tav>
                                        <p:tav tm="100000">
                                          <p:val>
                                            <p:strVal val="#ppt_x"/>
                                          </p:val>
                                        </p:tav>
                                      </p:tavLst>
                                    </p:anim>
                                    <p:anim calcmode="lin" valueType="num">
                                      <p:cBhvr>
                                        <p:cTn id="9" dur="4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10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10000"/>
                                        <p:tgtEl>
                                          <p:spTgt spid="3"/>
                                        </p:tgtEl>
                                      </p:cBhvr>
                                    </p:animEffect>
                                  </p:childTnLst>
                                </p:cTn>
                              </p:par>
                            </p:childTnLst>
                          </p:cTn>
                        </p:par>
                        <p:par>
                          <p:cTn id="15" fill="hold">
                            <p:stCondLst>
                              <p:cond delay="11000"/>
                            </p:stCondLst>
                            <p:childTnLst>
                              <p:par>
                                <p:cTn id="16" presetID="2" presetClass="entr" presetSubtype="4" fill="hold" grpId="0" nodeType="afterEffect">
                                  <p:stCondLst>
                                    <p:cond delay="200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1000"/>
                                  </p:stCondLst>
                                  <p:childTnLst>
                                    <p:set>
                                      <p:cBhvr>
                                        <p:cTn id="23" dur="1" fill="hold">
                                          <p:stCondLst>
                                            <p:cond delay="0"/>
                                          </p:stCondLst>
                                        </p:cTn>
                                        <p:tgtEl>
                                          <p:spTgt spid="9"/>
                                        </p:tgtEl>
                                        <p:attrNameLst>
                                          <p:attrName>style.visibility</p:attrName>
                                        </p:attrNameLst>
                                      </p:cBhvr>
                                      <p:to>
                                        <p:strVal val="visible"/>
                                      </p:to>
                                    </p:set>
                                    <p:animEffect transition="in" filter="wipe(left)">
                                      <p:cBhvr>
                                        <p:cTn id="24" dur="10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1000"/>
                                  </p:stCondLst>
                                  <p:childTnLst>
                                    <p:set>
                                      <p:cBhvr>
                                        <p:cTn id="28" dur="1" fill="hold">
                                          <p:stCondLst>
                                            <p:cond delay="0"/>
                                          </p:stCondLst>
                                        </p:cTn>
                                        <p:tgtEl>
                                          <p:spTgt spid="11"/>
                                        </p:tgtEl>
                                        <p:attrNameLst>
                                          <p:attrName>style.visibility</p:attrName>
                                        </p:attrNameLst>
                                      </p:cBhvr>
                                      <p:to>
                                        <p:strVal val="visible"/>
                                      </p:to>
                                    </p:set>
                                    <p:animEffect transition="in" filter="wipe(left)">
                                      <p:cBhvr>
                                        <p:cTn id="29" dur="100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10000" fill="hold"/>
                                        <p:tgtEl>
                                          <p:spTgt spid="6"/>
                                        </p:tgtEl>
                                        <p:attrNameLst>
                                          <p:attrName>ppt_x</p:attrName>
                                        </p:attrNameLst>
                                      </p:cBhvr>
                                      <p:tavLst>
                                        <p:tav tm="0">
                                          <p:val>
                                            <p:strVal val="1+#ppt_w/2"/>
                                          </p:val>
                                        </p:tav>
                                        <p:tav tm="100000">
                                          <p:val>
                                            <p:strVal val="#ppt_x"/>
                                          </p:val>
                                        </p:tav>
                                      </p:tavLst>
                                    </p:anim>
                                    <p:anim calcmode="lin" valueType="num">
                                      <p:cBhvr additive="base">
                                        <p:cTn id="3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9" grpId="0"/>
      <p:bldP spid="10" grpId="0"/>
      <p:bldP spid="11"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p:txBody>
          <a:bodyPr/>
          <a:lstStyle/>
          <a:p>
            <a:fld id="{4FAB73BC-B049-4115-A692-8D63A059BFB8}" type="slidenum">
              <a:rPr lang="en-US" smtClean="0"/>
              <a:t>79</a:t>
            </a:fld>
            <a:endParaRPr lang="en-US" dirty="0"/>
          </a:p>
        </p:txBody>
      </p:sp>
      <p:sp>
        <p:nvSpPr>
          <p:cNvPr id="6" name="Rectángulo 5"/>
          <p:cNvSpPr/>
          <p:nvPr/>
        </p:nvSpPr>
        <p:spPr>
          <a:xfrm>
            <a:off x="0" y="6519446"/>
            <a:ext cx="12192000" cy="338554"/>
          </a:xfrm>
          <a:prstGeom prst="rect">
            <a:avLst/>
          </a:prstGeom>
        </p:spPr>
        <p:txBody>
          <a:bodyPr wrap="square">
            <a:spAutoFit/>
          </a:bodyPr>
          <a:lstStyle/>
          <a:p>
            <a:pPr algn="ctr"/>
            <a:r>
              <a:rPr lang="es-AR" sz="1600" dirty="0">
                <a:ln w="6350">
                  <a:solidFill>
                    <a:srgbClr val="FF0000"/>
                  </a:solidFill>
                </a:ln>
                <a:effectLst>
                  <a:glow rad="63500">
                    <a:schemeClr val="accent2">
                      <a:satMod val="175000"/>
                      <a:alpha val="40000"/>
                    </a:schemeClr>
                  </a:glow>
                </a:effectLst>
                <a:latin typeface="Rockwell" panose="02060603020205020403" pitchFamily="18" charset="0"/>
              </a:rPr>
              <a:t>Párrafos  </a:t>
            </a:r>
            <a:r>
              <a:rPr lang="es-ES" sz="1600" dirty="0">
                <a:ln w="6350">
                  <a:solidFill>
                    <a:srgbClr val="FF0000"/>
                  </a:solidFill>
                </a:ln>
                <a:effectLst>
                  <a:glow rad="63500">
                    <a:schemeClr val="accent2">
                      <a:satMod val="175000"/>
                      <a:alpha val="40000"/>
                    </a:schemeClr>
                  </a:glow>
                </a:effectLst>
                <a:latin typeface="Rockwell" panose="02060603020205020403" pitchFamily="18" charset="0"/>
              </a:rPr>
              <a:t>editados y adaptados--FORO de PENSAMIENTO CRÍTICO--UTN FRA</a:t>
            </a:r>
          </a:p>
        </p:txBody>
      </p:sp>
      <p:sp>
        <p:nvSpPr>
          <p:cNvPr id="3" name="Rectángulo 2"/>
          <p:cNvSpPr/>
          <p:nvPr/>
        </p:nvSpPr>
        <p:spPr>
          <a:xfrm>
            <a:off x="0" y="758547"/>
            <a:ext cx="12192000" cy="553998"/>
          </a:xfrm>
          <a:prstGeom prst="rect">
            <a:avLst/>
          </a:prstGeom>
        </p:spPr>
        <p:txBody>
          <a:bodyPr wrap="square">
            <a:spAutoFit/>
          </a:bodyPr>
          <a:lstStyle/>
          <a:p>
            <a:pPr algn="ctr"/>
            <a:r>
              <a:rPr lang="es-ES" sz="30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La </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ciencia social de Tarde desplaza el problema</a:t>
            </a:r>
            <a:r>
              <a:rPr lang="es-ES" sz="26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a:t>
            </a:r>
          </a:p>
        </p:txBody>
      </p:sp>
      <p:sp>
        <p:nvSpPr>
          <p:cNvPr id="7" name="Rectángulo 6"/>
          <p:cNvSpPr/>
          <p:nvPr/>
        </p:nvSpPr>
        <p:spPr>
          <a:xfrm>
            <a:off x="0" y="1250990"/>
            <a:ext cx="12192000" cy="2400657"/>
          </a:xfrm>
          <a:prstGeom prst="rect">
            <a:avLst/>
          </a:prstGeom>
          <a:ln w="12700">
            <a:noFill/>
          </a:ln>
        </p:spPr>
        <p:txBody>
          <a:bodyPr wrap="square">
            <a:spAutoFit/>
          </a:bodyPr>
          <a:lstStyle/>
          <a:p>
            <a:pPr algn="ctr"/>
            <a:r>
              <a:rPr lang="es-ES" sz="3000" dirty="0" smtClean="0">
                <a:ln w="12700">
                  <a:solidFill>
                    <a:schemeClr val="tx1"/>
                  </a:solidFill>
                </a:ln>
                <a:solidFill>
                  <a:srgbClr val="0070C0"/>
                </a:solidFill>
              </a:rPr>
              <a:t>No </a:t>
            </a:r>
            <a:r>
              <a:rPr lang="es-ES" sz="3000" dirty="0">
                <a:ln w="12700">
                  <a:solidFill>
                    <a:schemeClr val="tx1"/>
                  </a:solidFill>
                </a:ln>
                <a:solidFill>
                  <a:srgbClr val="0070C0"/>
                </a:solidFill>
              </a:rPr>
              <a:t>se trata de afirmar, frente a la segunda gran transformación que estamos viviendo, el fin del trabajo, ni la primacía del trabajo intelectual sobre el trabajo manual, ni el fin de la historia, todas estas son expresiones que perpetúan viejas categorías del pensamiento.</a:t>
            </a:r>
          </a:p>
        </p:txBody>
      </p:sp>
      <p:sp>
        <p:nvSpPr>
          <p:cNvPr id="9" name="Rectángulo 8"/>
          <p:cNvSpPr/>
          <p:nvPr/>
        </p:nvSpPr>
        <p:spPr>
          <a:xfrm>
            <a:off x="-2" y="3593902"/>
            <a:ext cx="12192002" cy="1938992"/>
          </a:xfrm>
          <a:prstGeom prst="rect">
            <a:avLst/>
          </a:prstGeom>
        </p:spPr>
        <p:txBody>
          <a:bodyPr wrap="square">
            <a:spAutoFit/>
          </a:bodyPr>
          <a:lstStyle/>
          <a:p>
            <a:pPr algn="ctr"/>
            <a:r>
              <a:rPr lang="es-ES" sz="30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Tarde nos propone medir el mundo con </a:t>
            </a:r>
            <a:r>
              <a:rPr lang="es-ES" sz="3000" b="1"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a:t>
            </a:r>
            <a:r>
              <a:rPr lang="es-ES" sz="3000" b="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rasero de la invención y de la cooperación</a:t>
            </a:r>
            <a:r>
              <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distribuir de forma diferente las categorías, los conceptos, y agenciar las fuerzas activas según la diferencia y la repetición del tiempo de </a:t>
            </a:r>
            <a:r>
              <a:rPr lang="es-ES" sz="3000" dirty="0" smtClean="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creación.</a:t>
            </a:r>
            <a:endParaRPr lang="es-ES" sz="3000"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endParaRPr>
          </a:p>
        </p:txBody>
      </p:sp>
      <p:sp>
        <p:nvSpPr>
          <p:cNvPr id="10" name="Rectángulo 9"/>
          <p:cNvSpPr/>
          <p:nvPr/>
        </p:nvSpPr>
        <p:spPr>
          <a:xfrm>
            <a:off x="0" y="0"/>
            <a:ext cx="12192000" cy="707886"/>
          </a:xfrm>
          <a:prstGeom prst="rect">
            <a:avLst/>
          </a:prstGeom>
        </p:spPr>
        <p:txBody>
          <a:bodyPr wrap="square">
            <a:spAutoFit/>
          </a:bodyPr>
          <a:lstStyle/>
          <a:p>
            <a:pPr algn="ctr"/>
            <a:r>
              <a:rPr lang="es-ES" sz="2000" dirty="0" smtClean="0">
                <a:latin typeface="Tw Cen MT Condensed" panose="020B0606020104020203" pitchFamily="34" charset="0"/>
              </a:rPr>
              <a:t>31.3-Potencias </a:t>
            </a:r>
            <a:r>
              <a:rPr lang="es-ES" sz="2000" dirty="0">
                <a:latin typeface="Tw Cen MT Condensed" panose="020B0606020104020203" pitchFamily="34" charset="0"/>
              </a:rPr>
              <a:t>de la Invención. La Psicología Económica de Gabriel Tarde. Maurizio </a:t>
            </a:r>
            <a:r>
              <a:rPr lang="es-ES" sz="2000" dirty="0" smtClean="0">
                <a:latin typeface="Tw Cen MT Condensed" panose="020B0606020104020203" pitchFamily="34" charset="0"/>
              </a:rPr>
              <a:t>Lazzarato.</a:t>
            </a:r>
          </a:p>
          <a:p>
            <a:pPr algn="ctr"/>
            <a:r>
              <a:rPr lang="es-ES" sz="2000" dirty="0" smtClean="0">
                <a:latin typeface="Tw Cen MT Condensed" panose="020B0606020104020203" pitchFamily="34" charset="0"/>
              </a:rPr>
              <a:t>Cap</a:t>
            </a:r>
            <a:r>
              <a:rPr lang="es-ES" sz="2000" dirty="0">
                <a:latin typeface="Tw Cen MT Condensed" panose="020B0606020104020203" pitchFamily="34" charset="0"/>
              </a:rPr>
              <a:t>. VIII, LA POLÍTICA DE LA MULTIPLICIDAD. Conclusión. Pág. </a:t>
            </a:r>
            <a:r>
              <a:rPr lang="es-ES" sz="2000" dirty="0" smtClean="0">
                <a:latin typeface="Tw Cen MT Condensed" panose="020B0606020104020203" pitchFamily="34" charset="0"/>
              </a:rPr>
              <a:t>383.</a:t>
            </a:r>
            <a:endParaRPr lang="es-ES" sz="2000" dirty="0">
              <a:latin typeface="Tw Cen MT Condensed" panose="020B0606020104020203" pitchFamily="34" charset="0"/>
            </a:endParaRPr>
          </a:p>
        </p:txBody>
      </p:sp>
      <p:sp>
        <p:nvSpPr>
          <p:cNvPr id="11" name="Rectángulo 10"/>
          <p:cNvSpPr/>
          <p:nvPr/>
        </p:nvSpPr>
        <p:spPr>
          <a:xfrm>
            <a:off x="0" y="5503783"/>
            <a:ext cx="12192002" cy="1015663"/>
          </a:xfrm>
          <a:prstGeom prst="rect">
            <a:avLst/>
          </a:prstGeom>
        </p:spPr>
        <p:txBody>
          <a:bodyPr wrap="square">
            <a:spAutoFit/>
          </a:bodyPr>
          <a:lstStyle/>
          <a:p>
            <a:pPr algn="ctr"/>
            <a:r>
              <a:rPr lang="es-ES" sz="3000" dirty="0" smtClean="0">
                <a:ln w="12700">
                  <a:solidFill>
                    <a:schemeClr val="tx1"/>
                  </a:solidFill>
                </a:ln>
                <a:solidFill>
                  <a:srgbClr val="0070C0"/>
                </a:solidFill>
              </a:rPr>
              <a:t>Desplazamiento </a:t>
            </a:r>
            <a:r>
              <a:rPr lang="es-ES" sz="3000" dirty="0">
                <a:ln w="12700">
                  <a:solidFill>
                    <a:schemeClr val="tx1"/>
                  </a:solidFill>
                </a:ln>
                <a:solidFill>
                  <a:srgbClr val="0070C0"/>
                </a:solidFill>
              </a:rPr>
              <a:t>infinitesimal pero que inaugura no obstante un cambio de paradigma, a otras posibilidades de vida. </a:t>
            </a:r>
          </a:p>
        </p:txBody>
      </p:sp>
    </p:spTree>
    <p:extLst>
      <p:ext uri="{BB962C8B-B14F-4D97-AF65-F5344CB8AC3E}">
        <p14:creationId xmlns:p14="http://schemas.microsoft.com/office/powerpoint/2010/main" val="625576267"/>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4000"/>
                                        <p:tgtEl>
                                          <p:spTgt spid="10"/>
                                        </p:tgtEl>
                                      </p:cBhvr>
                                    </p:animEffect>
                                    <p:anim calcmode="lin" valueType="num">
                                      <p:cBhvr>
                                        <p:cTn id="8" dur="4000" fill="hold"/>
                                        <p:tgtEl>
                                          <p:spTgt spid="10"/>
                                        </p:tgtEl>
                                        <p:attrNameLst>
                                          <p:attrName>ppt_x</p:attrName>
                                        </p:attrNameLst>
                                      </p:cBhvr>
                                      <p:tavLst>
                                        <p:tav tm="0">
                                          <p:val>
                                            <p:strVal val="#ppt_x"/>
                                          </p:val>
                                        </p:tav>
                                        <p:tav tm="100000">
                                          <p:val>
                                            <p:strVal val="#ppt_x"/>
                                          </p:val>
                                        </p:tav>
                                      </p:tavLst>
                                    </p:anim>
                                    <p:anim calcmode="lin" valueType="num">
                                      <p:cBhvr>
                                        <p:cTn id="9" dur="4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10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10000"/>
                                        <p:tgtEl>
                                          <p:spTgt spid="3"/>
                                        </p:tgtEl>
                                      </p:cBhvr>
                                    </p:animEffect>
                                  </p:childTnLst>
                                </p:cTn>
                              </p:par>
                            </p:childTnLst>
                          </p:cTn>
                        </p:par>
                        <p:par>
                          <p:cTn id="15" fill="hold">
                            <p:stCondLst>
                              <p:cond delay="11000"/>
                            </p:stCondLst>
                            <p:childTnLst>
                              <p:par>
                                <p:cTn id="16" presetID="2" presetClass="entr" presetSubtype="4" fill="hold" grpId="0" nodeType="afterEffect">
                                  <p:stCondLst>
                                    <p:cond delay="200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10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10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1000"/>
                                  </p:stCondLst>
                                  <p:childTnLst>
                                    <p:set>
                                      <p:cBhvr>
                                        <p:cTn id="23" dur="1" fill="hold">
                                          <p:stCondLst>
                                            <p:cond delay="0"/>
                                          </p:stCondLst>
                                        </p:cTn>
                                        <p:tgtEl>
                                          <p:spTgt spid="9"/>
                                        </p:tgtEl>
                                        <p:attrNameLst>
                                          <p:attrName>style.visibility</p:attrName>
                                        </p:attrNameLst>
                                      </p:cBhvr>
                                      <p:to>
                                        <p:strVal val="visible"/>
                                      </p:to>
                                    </p:set>
                                    <p:animEffect transition="in" filter="wipe(left)">
                                      <p:cBhvr>
                                        <p:cTn id="24" dur="10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900"/>
                                  </p:stCondLst>
                                  <p:childTnLst>
                                    <p:set>
                                      <p:cBhvr>
                                        <p:cTn id="28" dur="1" fill="hold">
                                          <p:stCondLst>
                                            <p:cond delay="0"/>
                                          </p:stCondLst>
                                        </p:cTn>
                                        <p:tgtEl>
                                          <p:spTgt spid="11"/>
                                        </p:tgtEl>
                                        <p:attrNameLst>
                                          <p:attrName>style.visibility</p:attrName>
                                        </p:attrNameLst>
                                      </p:cBhvr>
                                      <p:to>
                                        <p:strVal val="visible"/>
                                      </p:to>
                                    </p:set>
                                    <p:animEffect transition="in" filter="wipe(left)">
                                      <p:cBhvr>
                                        <p:cTn id="29" dur="100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10000" fill="hold"/>
                                        <p:tgtEl>
                                          <p:spTgt spid="6"/>
                                        </p:tgtEl>
                                        <p:attrNameLst>
                                          <p:attrName>ppt_x</p:attrName>
                                        </p:attrNameLst>
                                      </p:cBhvr>
                                      <p:tavLst>
                                        <p:tav tm="0">
                                          <p:val>
                                            <p:strVal val="1+#ppt_w/2"/>
                                          </p:val>
                                        </p:tav>
                                        <p:tav tm="100000">
                                          <p:val>
                                            <p:strVal val="#ppt_x"/>
                                          </p:val>
                                        </p:tav>
                                      </p:tavLst>
                                    </p:anim>
                                    <p:anim calcmode="lin" valueType="num">
                                      <p:cBhvr additive="base">
                                        <p:cTn id="35"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build="p"/>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707886"/>
            <a:ext cx="12192000" cy="2308324"/>
          </a:xfrm>
          <a:prstGeom prst="rect">
            <a:avLst/>
          </a:prstGeom>
          <a:ln w="12700">
            <a:noFill/>
          </a:ln>
        </p:spPr>
        <p:txBody>
          <a:bodyPr wrap="square">
            <a:spAutoFit/>
          </a:bodyPr>
          <a:lstStyle/>
          <a:p>
            <a:pPr algn="ct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El desplazamiento teórico operado por Tarde se choca inevitablemente al concepto de trabajo productivo de la economía clásica y del marxismo, y principalmente a la teoría </a:t>
            </a:r>
            <a:r>
              <a:rPr lang="es-ES" sz="3600" i="1" dirty="0" err="1">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smithniana</a:t>
            </a:r>
            <a:r>
              <a:rPr lang="es-ES" sz="3600" i="1" dirty="0">
                <a:ln w="12700">
                  <a:solidFill>
                    <a:schemeClr val="tx1"/>
                  </a:solidFill>
                </a:ln>
                <a:solidFill>
                  <a:srgbClr val="C00000"/>
                </a:solidFill>
                <a:effectLst>
                  <a:glow rad="63500">
                    <a:schemeClr val="accent2">
                      <a:satMod val="175000"/>
                      <a:alpha val="40000"/>
                    </a:schemeClr>
                  </a:glow>
                </a:effectLst>
                <a:latin typeface="Rockwell" panose="02060603020205020403" pitchFamily="18" charset="0"/>
              </a:rPr>
              <a:t> de los consumos productivos.</a:t>
            </a:r>
          </a:p>
        </p:txBody>
      </p:sp>
      <p:sp>
        <p:nvSpPr>
          <p:cNvPr id="4" name="Rectángulo 3"/>
          <p:cNvSpPr/>
          <p:nvPr/>
        </p:nvSpPr>
        <p:spPr>
          <a:xfrm>
            <a:off x="0" y="0"/>
            <a:ext cx="12191999"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3.1-Potencias de la invención. La Psicología Económica de Gabriel Tarde. Maurizio Lazzarato.</a:t>
            </a:r>
          </a:p>
          <a:p>
            <a:pPr algn="ctr"/>
            <a:r>
              <a:rPr lang="es-ES" sz="2000" dirty="0" smtClean="0">
                <a:latin typeface="Tw Cen MT Condensed" panose="020B0606020104020203" pitchFamily="34" charset="0"/>
                <a:cs typeface="Segoe UI Light" panose="020B0502040204020203" pitchFamily="34" charset="0"/>
              </a:rPr>
              <a:t>Cap. </a:t>
            </a:r>
            <a:r>
              <a:rPr lang="es-ES" sz="2000" dirty="0">
                <a:latin typeface="Tw Cen MT Condensed" panose="020B0606020104020203" pitchFamily="34" charset="0"/>
                <a:cs typeface="Segoe UI Light" panose="020B0502040204020203" pitchFamily="34" charset="0"/>
              </a:rPr>
              <a:t>I. La cooperación entre cerebros y lo virtual. Trabajo y ocio. </a:t>
            </a:r>
            <a:r>
              <a:rPr lang="es-ES" sz="2000" dirty="0" smtClean="0">
                <a:latin typeface="Tw Cen MT Condensed" panose="020B0606020104020203" pitchFamily="34" charset="0"/>
                <a:cs typeface="Segoe UI Light" panose="020B0502040204020203" pitchFamily="34" charset="0"/>
              </a:rPr>
              <a:t>pág. 53.</a:t>
            </a:r>
            <a:r>
              <a:rPr lang="es-ES" sz="2000" dirty="0">
                <a:latin typeface="Tw Cen MT Condensed" panose="020B0606020104020203" pitchFamily="34" charset="0"/>
                <a:cs typeface="Segoe UI Light" panose="020B0502040204020203" pitchFamily="34" charset="0"/>
              </a:rPr>
              <a:t> Parte </a:t>
            </a:r>
            <a:r>
              <a:rPr lang="es-ES" sz="2000" dirty="0" smtClean="0">
                <a:latin typeface="Tw Cen MT Condensed" panose="020B0606020104020203" pitchFamily="34" charset="0"/>
                <a:cs typeface="Segoe UI Light" panose="020B0502040204020203" pitchFamily="34" charset="0"/>
              </a:rPr>
              <a:t>1.</a:t>
            </a:r>
            <a:endParaRPr lang="es-ES" sz="2000" dirty="0">
              <a:latin typeface="Tw Cen MT Condensed" panose="020B0606020104020203" pitchFamily="34" charset="0"/>
              <a:cs typeface="Segoe UI Light" panose="020B0502040204020203" pitchFamily="34" charset="0"/>
            </a:endParaRPr>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70C0"/>
                </a:solidFill>
                <a:latin typeface="Sylfaen" panose="010A0502050306030303" pitchFamily="18" charset="0"/>
              </a:rPr>
              <a:t>Párrafos  </a:t>
            </a:r>
            <a:r>
              <a:rPr lang="es-ES" sz="1600" b="1" dirty="0">
                <a:ln w="3175">
                  <a:solidFill>
                    <a:srgbClr val="FF0000"/>
                  </a:solidFill>
                  <a:prstDash val="solid"/>
                </a:ln>
                <a:solidFill>
                  <a:srgbClr val="0070C0"/>
                </a:solidFill>
                <a:latin typeface="Sylfaen" panose="010A0502050306030303" pitchFamily="18" charset="0"/>
              </a:rPr>
              <a:t>editados y adaptados--FORO de PENSAMIENTO CRÍTICO--UTN FRA</a:t>
            </a:r>
          </a:p>
        </p:txBody>
      </p:sp>
      <p:sp>
        <p:nvSpPr>
          <p:cNvPr id="7" name="Rectángulo 6"/>
          <p:cNvSpPr/>
          <p:nvPr/>
        </p:nvSpPr>
        <p:spPr>
          <a:xfrm>
            <a:off x="0" y="3016210"/>
            <a:ext cx="12192000" cy="2862322"/>
          </a:xfrm>
          <a:prstGeom prst="rect">
            <a:avLst/>
          </a:prstGeom>
          <a:ln w="12700">
            <a:noFill/>
          </a:ln>
        </p:spPr>
        <p:txBody>
          <a:bodyPr wrap="square">
            <a:spAutoFit/>
          </a:bodyPr>
          <a:lstStyle/>
          <a:p>
            <a:pPr algn="ctr"/>
            <a:r>
              <a:rPr lang="es-ES" sz="3600" dirty="0" smtClean="0">
                <a:ln w="12700">
                  <a:solidFill>
                    <a:schemeClr val="tx1"/>
                  </a:solidFill>
                </a:ln>
                <a:solidFill>
                  <a:srgbClr val="0070C0"/>
                </a:solidFill>
              </a:rPr>
              <a:t>Por </a:t>
            </a:r>
            <a:r>
              <a:rPr lang="es-ES" sz="3600" dirty="0">
                <a:ln w="12700">
                  <a:solidFill>
                    <a:schemeClr val="tx1"/>
                  </a:solidFill>
                </a:ln>
                <a:solidFill>
                  <a:srgbClr val="0070C0"/>
                </a:solidFill>
              </a:rPr>
              <a:t>qué, se pregunta Tarde, </a:t>
            </a:r>
            <a:r>
              <a:rPr lang="es-ES" sz="3600" dirty="0" err="1">
                <a:ln w="12700">
                  <a:solidFill>
                    <a:schemeClr val="tx1"/>
                  </a:solidFill>
                </a:ln>
                <a:solidFill>
                  <a:srgbClr val="0070C0"/>
                </a:solidFill>
              </a:rPr>
              <a:t>sólamente</a:t>
            </a:r>
            <a:r>
              <a:rPr lang="es-ES" sz="3600" dirty="0">
                <a:ln w="12700">
                  <a:solidFill>
                    <a:schemeClr val="tx1"/>
                  </a:solidFill>
                </a:ln>
                <a:solidFill>
                  <a:srgbClr val="0070C0"/>
                </a:solidFill>
              </a:rPr>
              <a:t> el consumo (que entra en la reproducción de la fuerza de trabajo en función de su empleo por el capital y los gastos que sirven para producir y reproducir) es considerado como productivo?</a:t>
            </a: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3735162465"/>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0" fill="hold"/>
                                        <p:tgtEl>
                                          <p:spTgt spid="4"/>
                                        </p:tgtEl>
                                        <p:attrNameLst>
                                          <p:attrName>ppt_x</p:attrName>
                                        </p:attrNameLst>
                                      </p:cBhvr>
                                      <p:tavLst>
                                        <p:tav tm="0">
                                          <p:val>
                                            <p:strVal val="#ppt_x"/>
                                          </p:val>
                                        </p:tav>
                                        <p:tav tm="100000">
                                          <p:val>
                                            <p:strVal val="#ppt_x"/>
                                          </p:val>
                                        </p:tav>
                                      </p:tavLst>
                                    </p:anim>
                                    <p:anim calcmode="lin" valueType="num">
                                      <p:cBhvr additive="base">
                                        <p:cTn id="8" dur="10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200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15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4" dur="15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iterate type="lt">
                                    <p:tmPct val="0"/>
                                  </p:iterate>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5000" fill="hold"/>
                                        <p:tgtEl>
                                          <p:spTgt spid="7"/>
                                        </p:tgtEl>
                                        <p:attrNameLst>
                                          <p:attrName>ppt_x</p:attrName>
                                        </p:attrNameLst>
                                      </p:cBhvr>
                                      <p:tavLst>
                                        <p:tav tm="0">
                                          <p:val>
                                            <p:strVal val="#ppt_x"/>
                                          </p:val>
                                        </p:tav>
                                        <p:tav tm="100000">
                                          <p:val>
                                            <p:strVal val="#ppt_x"/>
                                          </p:val>
                                        </p:tav>
                                      </p:tavLst>
                                    </p:anim>
                                    <p:anim calcmode="lin" valueType="num">
                                      <p:cBhvr additive="base">
                                        <p:cTn id="20" dur="15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8" presetClass="emph" presetSubtype="0" fill="hold" grpId="1" nodeType="clickEffect">
                                  <p:stCondLst>
                                    <p:cond delay="0"/>
                                  </p:stCondLst>
                                  <p:iterate type="lt">
                                    <p:tmPct val="4000"/>
                                  </p:iterate>
                                  <p:childTnLst>
                                    <p:set>
                                      <p:cBhvr override="childStyle">
                                        <p:cTn id="24" dur="2000" fill="hold"/>
                                        <p:tgtEl>
                                          <p:spTgt spid="7"/>
                                        </p:tgtEl>
                                        <p:attrNameLst>
                                          <p:attrName>style.textDecorationUnderline</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10000" fill="hold"/>
                                        <p:tgtEl>
                                          <p:spTgt spid="6"/>
                                        </p:tgtEl>
                                        <p:attrNameLst>
                                          <p:attrName>ppt_x</p:attrName>
                                        </p:attrNameLst>
                                      </p:cBhvr>
                                      <p:tavLst>
                                        <p:tav tm="0">
                                          <p:val>
                                            <p:strVal val="1+#ppt_w/2"/>
                                          </p:val>
                                        </p:tav>
                                        <p:tav tm="100000">
                                          <p:val>
                                            <p:strVal val="#ppt_x"/>
                                          </p:val>
                                        </p:tav>
                                      </p:tavLst>
                                    </p:anim>
                                    <p:anim calcmode="lin" valueType="num">
                                      <p:cBhvr additive="base">
                                        <p:cTn id="30"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P spid="6" grpId="0"/>
      <p:bldP spid="7" grpId="0"/>
      <p:bldP spid="7" grpId="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7"/>
          <p:cNvSpPr>
            <a:spLocks noChangeArrowheads="1"/>
          </p:cNvSpPr>
          <p:nvPr/>
        </p:nvSpPr>
        <p:spPr bwMode="auto">
          <a:xfrm>
            <a:off x="1776644" y="2551343"/>
            <a:ext cx="9286613" cy="2893357"/>
          </a:xfrm>
          <a:prstGeom prst="rect">
            <a:avLst/>
          </a:prstGeom>
          <a:solidFill>
            <a:srgbClr val="FFFFFF"/>
          </a:solidFill>
          <a:ln w="38100">
            <a:solidFill>
              <a:srgbClr val="000000"/>
            </a:solid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dirty="0">
              <a:solidFill>
                <a:schemeClr val="tx1"/>
              </a:solidFill>
            </a:endParaRPr>
          </a:p>
        </p:txBody>
      </p:sp>
      <p:sp>
        <p:nvSpPr>
          <p:cNvPr id="16387" name="Rectangle 16"/>
          <p:cNvSpPr>
            <a:spLocks noChangeArrowheads="1"/>
          </p:cNvSpPr>
          <p:nvPr/>
        </p:nvSpPr>
        <p:spPr bwMode="auto">
          <a:xfrm>
            <a:off x="1776645" y="1893119"/>
            <a:ext cx="9286613" cy="544371"/>
          </a:xfrm>
          <a:prstGeom prst="rect">
            <a:avLst/>
          </a:prstGeom>
          <a:solidFill>
            <a:srgbClr val="FFFFFF"/>
          </a:solidFill>
          <a:ln w="38100">
            <a:solidFill>
              <a:srgbClr val="000000"/>
            </a:solid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16388" name="Rectangle 15"/>
          <p:cNvSpPr>
            <a:spLocks noChangeArrowheads="1"/>
          </p:cNvSpPr>
          <p:nvPr/>
        </p:nvSpPr>
        <p:spPr bwMode="auto">
          <a:xfrm>
            <a:off x="1920574" y="2103784"/>
            <a:ext cx="236476" cy="895117"/>
          </a:xfrm>
          <a:prstGeom prst="rect">
            <a:avLst/>
          </a:prstGeom>
          <a:solidFill>
            <a:srgbClr val="FFFFFF"/>
          </a:solidFill>
          <a:ln w="38100">
            <a:pattFill prst="smCheck">
              <a:fgClr>
                <a:srgbClr val="000000"/>
              </a:fgClr>
              <a:bgClr>
                <a:srgbClr val="FFFFFF"/>
              </a:bgClr>
            </a:patt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16389" name="Rectangle 13"/>
          <p:cNvSpPr>
            <a:spLocks noChangeArrowheads="1"/>
          </p:cNvSpPr>
          <p:nvPr/>
        </p:nvSpPr>
        <p:spPr bwMode="auto">
          <a:xfrm>
            <a:off x="4242283" y="1827631"/>
            <a:ext cx="4247044" cy="88877"/>
          </a:xfrm>
          <a:prstGeom prst="rect">
            <a:avLst/>
          </a:prstGeom>
          <a:solidFill>
            <a:srgbClr val="FFFFFF"/>
          </a:solidFill>
          <a:ln w="38100">
            <a:solidFill>
              <a:srgbClr val="000000"/>
            </a:solid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16390" name="AutoShape 12"/>
          <p:cNvSpPr>
            <a:spLocks noChangeArrowheads="1"/>
          </p:cNvSpPr>
          <p:nvPr/>
        </p:nvSpPr>
        <p:spPr bwMode="auto">
          <a:xfrm rot="5400000">
            <a:off x="6124569" y="483367"/>
            <a:ext cx="509455" cy="2090194"/>
          </a:xfrm>
          <a:prstGeom prst="moon">
            <a:avLst>
              <a:gd name="adj" fmla="val 50000"/>
            </a:avLst>
          </a:prstGeom>
          <a:solidFill>
            <a:srgbClr val="FFFFFF"/>
          </a:solidFill>
          <a:ln w="38100">
            <a:solidFill>
              <a:srgbClr val="000000"/>
            </a:solid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17415" name="Rectangle 18"/>
          <p:cNvSpPr>
            <a:spLocks noChangeArrowheads="1"/>
          </p:cNvSpPr>
          <p:nvPr/>
        </p:nvSpPr>
        <p:spPr bwMode="auto">
          <a:xfrm>
            <a:off x="1525191" y="45331"/>
            <a:ext cx="184102" cy="36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6" name="5 Rectángulo"/>
          <p:cNvSpPr/>
          <p:nvPr/>
        </p:nvSpPr>
        <p:spPr>
          <a:xfrm>
            <a:off x="948767" y="1080262"/>
            <a:ext cx="10942366" cy="2466745"/>
          </a:xfrm>
          <a:prstGeom prst="rect">
            <a:avLst/>
          </a:prstGeom>
          <a:noFill/>
        </p:spPr>
        <p:txBody>
          <a:bodyPr spcFirstLastPara="1" wrap="none">
            <a:prstTxWarp prst="textArchUp">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hangingPunct="1">
              <a:defRPr/>
            </a:pPr>
            <a:r>
              <a:rPr lang="es-AR" sz="5998" b="1" spc="300" dirty="0">
                <a:ln w="28575">
                  <a:solidFill>
                    <a:schemeClr val="tx1"/>
                  </a:solidFill>
                </a:ln>
                <a:solidFill>
                  <a:srgbClr val="FF0000"/>
                </a:solidFill>
                <a:cs typeface="Arial" charset="0"/>
              </a:rPr>
              <a:t>La Caja de Herramientas</a:t>
            </a:r>
          </a:p>
          <a:p>
            <a:pPr algn="ctr" eaLnBrk="1" hangingPunct="1">
              <a:defRPr/>
            </a:pPr>
            <a:r>
              <a:rPr lang="es-AR" sz="2999" b="1" spc="300" dirty="0">
                <a:ln w="3175">
                  <a:solidFill>
                    <a:schemeClr val="tx1"/>
                  </a:solidFill>
                </a:ln>
                <a:solidFill>
                  <a:srgbClr val="0070C0"/>
                </a:solidFill>
                <a:cs typeface="Arial" charset="0"/>
              </a:rPr>
              <a:t>En permanente expansión</a:t>
            </a:r>
          </a:p>
        </p:txBody>
      </p:sp>
      <p:sp>
        <p:nvSpPr>
          <p:cNvPr id="16395" name="Rectangle 15"/>
          <p:cNvSpPr>
            <a:spLocks noChangeArrowheads="1"/>
          </p:cNvSpPr>
          <p:nvPr/>
        </p:nvSpPr>
        <p:spPr bwMode="auto">
          <a:xfrm>
            <a:off x="10721666" y="2103784"/>
            <a:ext cx="236475" cy="895117"/>
          </a:xfrm>
          <a:prstGeom prst="rect">
            <a:avLst/>
          </a:prstGeom>
          <a:solidFill>
            <a:srgbClr val="FFFFFF"/>
          </a:solidFill>
          <a:ln w="38100">
            <a:pattFill prst="smCheck">
              <a:fgClr>
                <a:srgbClr val="000000"/>
              </a:fgClr>
              <a:bgClr>
                <a:srgbClr val="FFFFFF"/>
              </a:bgClr>
            </a:pattFill>
            <a:miter lim="800000"/>
            <a:headEnd/>
            <a:tailEnd/>
          </a:ln>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s-AR" altLang="es-AR" sz="1799">
              <a:solidFill>
                <a:schemeClr val="tx1"/>
              </a:solidFill>
            </a:endParaRPr>
          </a:p>
        </p:txBody>
      </p:sp>
      <p:sp>
        <p:nvSpPr>
          <p:cNvPr id="19" name="1 Rectángulo"/>
          <p:cNvSpPr/>
          <p:nvPr/>
        </p:nvSpPr>
        <p:spPr>
          <a:xfrm>
            <a:off x="1776644" y="2551342"/>
            <a:ext cx="9286613" cy="2769989"/>
          </a:xfrm>
          <a:prstGeom prst="rect">
            <a:avLst/>
          </a:prstGeom>
          <a:noFill/>
          <a:ln w="3175">
            <a:noFill/>
          </a:ln>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Heráclito–</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Spinoza-</a:t>
            </a:r>
            <a:r>
              <a:rPr lang="es-AR" altLang="es-AR" sz="2900" spc="50" dirty="0" err="1"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Leibnitz</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Marx-</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Nietzsche-</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Tarde–</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Bergson–</a:t>
            </a:r>
            <a:r>
              <a:rPr lang="es-AR" altLang="es-AR" sz="2900" spc="50" dirty="0" err="1"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Bataille</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Bajtín–</a:t>
            </a:r>
            <a:r>
              <a:rPr lang="es-AR" altLang="es-AR" sz="2900" spc="50" dirty="0" err="1">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Artaud</a:t>
            </a:r>
            <a:r>
              <a:rPr lang="es-AR" altLang="es-AR" sz="2900" spc="50" dirty="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ES" sz="2900" spc="50" dirty="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Mariátegui-</a:t>
            </a:r>
            <a:r>
              <a:rPr lang="es-AR" altLang="es-AR" sz="2900" spc="50" dirty="0" err="1"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Peron</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err="1"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Kusch</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Dussel– </a:t>
            </a:r>
            <a:r>
              <a:rPr lang="es-AR" altLang="es-AR" sz="2900" spc="50" dirty="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Jauretche-</a:t>
            </a:r>
            <a:r>
              <a:rPr lang="es-AR" sz="2900" spc="50" dirty="0" err="1">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Scalabrini</a:t>
            </a:r>
            <a:r>
              <a:rPr lang="es-AR" sz="2900" spc="50" dirty="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 </a:t>
            </a:r>
            <a:r>
              <a:rPr 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Ortiz</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Borges–</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Foucault–</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Deleuze-</a:t>
            </a:r>
            <a:r>
              <a:rPr lang="es-AR" altLang="es-AR"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Guattari–</a:t>
            </a:r>
            <a:r>
              <a:rPr lang="es-AR" altLang="es-AR" sz="2900" spc="50" dirty="0" err="1"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Negri</a:t>
            </a:r>
            <a:r>
              <a:rPr lang="es-AR" altLang="es-AR" sz="2900" spc="50" dirty="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dirty="0" err="1"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Bifo</a:t>
            </a:r>
            <a:r>
              <a:rPr lang="es-AR" altLang="es-AR" sz="2900" spc="50" dirty="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ES" sz="2900" spc="50" dirty="0" smtClean="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Michel </a:t>
            </a:r>
            <a:r>
              <a:rPr lang="es-ES" sz="2900" spc="50" dirty="0" err="1">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Maffesoli</a:t>
            </a:r>
            <a:r>
              <a:rPr lang="es-ES" sz="2900" spc="50" dirty="0">
                <a:ln w="3175">
                  <a:solidFill>
                    <a:schemeClr val="tx1"/>
                  </a:solidFill>
                </a:ln>
                <a:solidFill>
                  <a:srgbClr val="00B05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a:t>
            </a:r>
            <a:r>
              <a:rPr lang="es-AR" altLang="es-AR" sz="2900" spc="50" smtClean="0">
                <a:ln w="3175">
                  <a:solidFill>
                    <a:schemeClr val="tx1"/>
                  </a:solidFill>
                </a:ln>
                <a:solidFill>
                  <a:srgbClr val="0070C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Lazaratto-</a:t>
            </a:r>
            <a:r>
              <a:rPr lang="es-AR" altLang="es-AR" sz="2900" spc="50" smtClean="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rPr>
              <a:t>Tatian</a:t>
            </a:r>
            <a:endParaRPr lang="es-AR" sz="2900" spc="50" dirty="0">
              <a:ln w="3175">
                <a:solidFill>
                  <a:schemeClr val="tx1"/>
                </a:solidFill>
              </a:ln>
              <a:solidFill>
                <a:srgbClr val="C00000"/>
              </a:solidFill>
              <a:effectLst>
                <a:outerShdw blurRad="76200" dist="50800" dir="5400000" algn="tl" rotWithShape="0">
                  <a:srgbClr val="000000">
                    <a:alpha val="65000"/>
                  </a:srgbClr>
                </a:outerShdw>
              </a:effectLst>
              <a:latin typeface="Cooper Black" panose="0208090404030B020404" pitchFamily="18" charset="0"/>
              <a:ea typeface="Times New Roman" pitchFamily="18" charset="0"/>
            </a:endParaRPr>
          </a:p>
        </p:txBody>
      </p:sp>
      <p:sp>
        <p:nvSpPr>
          <p:cNvPr id="20" name="Rectángulo 1"/>
          <p:cNvSpPr>
            <a:spLocks noChangeArrowheads="1"/>
          </p:cNvSpPr>
          <p:nvPr/>
        </p:nvSpPr>
        <p:spPr bwMode="auto">
          <a:xfrm>
            <a:off x="1" y="6505866"/>
            <a:ext cx="12192000" cy="338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algn="ctr">
              <a:spcBef>
                <a:spcPct val="0"/>
              </a:spcBef>
              <a:buClrTx/>
              <a:buSzTx/>
              <a:buFontTx/>
              <a:buNone/>
            </a:pPr>
            <a:r>
              <a:rPr lang="es-AR" altLang="es-ES" sz="800" dirty="0">
                <a:solidFill>
                  <a:schemeClr val="tx1"/>
                </a:solidFill>
                <a:latin typeface="Gill Sans Ultra Bold" panose="020B0A02020104020203" pitchFamily="34" charset="0"/>
              </a:rPr>
              <a:t>FORO de PENSAMIENTO CRITICO</a:t>
            </a:r>
          </a:p>
          <a:p>
            <a:pPr algn="ctr">
              <a:spcBef>
                <a:spcPct val="0"/>
              </a:spcBef>
              <a:buClrTx/>
              <a:buSzTx/>
              <a:buFontTx/>
              <a:buNone/>
            </a:pPr>
            <a:r>
              <a:rPr lang="es-AR" altLang="es-ES" sz="800" dirty="0">
                <a:solidFill>
                  <a:schemeClr val="tx1"/>
                </a:solidFill>
                <a:latin typeface="Gill Sans Ultra Bold" panose="020B0A02020104020203" pitchFamily="34" charset="0"/>
              </a:rPr>
              <a:t>UTNFRA</a:t>
            </a:r>
          </a:p>
        </p:txBody>
      </p:sp>
      <p:pic>
        <p:nvPicPr>
          <p:cNvPr id="21" name="Imagen 20" descr="C:\Users\Alejandro\Documents\FORO\2017 FORO Azucena y Barrios\2017-LOGO FORO.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11700" y="5949930"/>
            <a:ext cx="638009" cy="907179"/>
          </a:xfrm>
          <a:prstGeom prst="rect">
            <a:avLst/>
          </a:prstGeom>
          <a:noFill/>
          <a:ln>
            <a:noFill/>
          </a:ln>
        </p:spPr>
      </p:pic>
      <p:pic>
        <p:nvPicPr>
          <p:cNvPr id="22" name="Marcador de contenido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908994" y="5967783"/>
            <a:ext cx="1212532" cy="887384"/>
          </a:xfrm>
        </p:spPr>
      </p:pic>
      <p:sp>
        <p:nvSpPr>
          <p:cNvPr id="3" name="Marcador de número de diapositiva 2"/>
          <p:cNvSpPr>
            <a:spLocks noGrp="1"/>
          </p:cNvSpPr>
          <p:nvPr>
            <p:ph type="sldNum" sz="quarter" idx="12"/>
          </p:nvPr>
        </p:nvSpPr>
        <p:spPr/>
        <p:txBody>
          <a:bodyPr/>
          <a:lstStyle/>
          <a:p>
            <a:pPr rtl="0"/>
            <a:fld id="{25BA54BD-C84D-46CE-8B72-31BFB26ABA43}" type="slidenum">
              <a:rPr lang="es-ES" noProof="0" smtClean="0"/>
              <a:pPr rtl="0"/>
              <a:t>80</a:t>
            </a:fld>
            <a:endParaRPr lang="es-ES" noProof="0" dirty="0"/>
          </a:p>
        </p:txBody>
      </p:sp>
    </p:spTree>
    <p:extLst>
      <p:ext uri="{BB962C8B-B14F-4D97-AF65-F5344CB8AC3E}">
        <p14:creationId xmlns:p14="http://schemas.microsoft.com/office/powerpoint/2010/main" val="82405129"/>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6390"/>
                                        </p:tgtEl>
                                        <p:attrNameLst>
                                          <p:attrName>style.visibility</p:attrName>
                                        </p:attrNameLst>
                                      </p:cBhvr>
                                      <p:to>
                                        <p:strVal val="visible"/>
                                      </p:to>
                                    </p:set>
                                    <p:animEffect transition="in" filter="wheel(1)">
                                      <p:cBhvr>
                                        <p:cTn id="12" dur="10000"/>
                                        <p:tgtEl>
                                          <p:spTgt spid="163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1000"/>
                                  </p:stCondLst>
                                  <p:childTnLst>
                                    <p:set>
                                      <p:cBhvr>
                                        <p:cTn id="16" dur="1" fill="hold">
                                          <p:stCondLst>
                                            <p:cond delay="0"/>
                                          </p:stCondLst>
                                        </p:cTn>
                                        <p:tgtEl>
                                          <p:spTgt spid="16388"/>
                                        </p:tgtEl>
                                        <p:attrNameLst>
                                          <p:attrName>style.visibility</p:attrName>
                                        </p:attrNameLst>
                                      </p:cBhvr>
                                      <p:to>
                                        <p:strVal val="visible"/>
                                      </p:to>
                                    </p:set>
                                    <p:animEffect transition="in" filter="wheel(1)">
                                      <p:cBhvr>
                                        <p:cTn id="17" dur="5000"/>
                                        <p:tgtEl>
                                          <p:spTgt spid="1638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1" fill="hold" grpId="0" nodeType="clickEffect">
                                  <p:stCondLst>
                                    <p:cond delay="1000"/>
                                  </p:stCondLst>
                                  <p:childTnLst>
                                    <p:set>
                                      <p:cBhvr>
                                        <p:cTn id="21" dur="1" fill="hold">
                                          <p:stCondLst>
                                            <p:cond delay="0"/>
                                          </p:stCondLst>
                                        </p:cTn>
                                        <p:tgtEl>
                                          <p:spTgt spid="16395"/>
                                        </p:tgtEl>
                                        <p:attrNameLst>
                                          <p:attrName>style.visibility</p:attrName>
                                        </p:attrNameLst>
                                      </p:cBhvr>
                                      <p:to>
                                        <p:strVal val="visible"/>
                                      </p:to>
                                    </p:set>
                                    <p:animEffect transition="in" filter="wheel(1)">
                                      <p:cBhvr>
                                        <p:cTn id="22" dur="5000"/>
                                        <p:tgtEl>
                                          <p:spTgt spid="1639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1" fill="hold" grpId="0" nodeType="clickEffect">
                                  <p:stCondLst>
                                    <p:cond delay="1000"/>
                                  </p:stCondLst>
                                  <p:childTnLst>
                                    <p:set>
                                      <p:cBhvr>
                                        <p:cTn id="26" dur="1" fill="hold">
                                          <p:stCondLst>
                                            <p:cond delay="0"/>
                                          </p:stCondLst>
                                        </p:cTn>
                                        <p:tgtEl>
                                          <p:spTgt spid="16389"/>
                                        </p:tgtEl>
                                        <p:attrNameLst>
                                          <p:attrName>style.visibility</p:attrName>
                                        </p:attrNameLst>
                                      </p:cBhvr>
                                      <p:to>
                                        <p:strVal val="visible"/>
                                      </p:to>
                                    </p:set>
                                    <p:animEffect transition="in" filter="wheel(1)">
                                      <p:cBhvr>
                                        <p:cTn id="27" dur="5000"/>
                                        <p:tgtEl>
                                          <p:spTgt spid="1638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1" fill="hold" grpId="0" nodeType="clickEffect">
                                  <p:stCondLst>
                                    <p:cond delay="1000"/>
                                  </p:stCondLst>
                                  <p:childTnLst>
                                    <p:set>
                                      <p:cBhvr>
                                        <p:cTn id="31" dur="1" fill="hold">
                                          <p:stCondLst>
                                            <p:cond delay="0"/>
                                          </p:stCondLst>
                                        </p:cTn>
                                        <p:tgtEl>
                                          <p:spTgt spid="16386"/>
                                        </p:tgtEl>
                                        <p:attrNameLst>
                                          <p:attrName>style.visibility</p:attrName>
                                        </p:attrNameLst>
                                      </p:cBhvr>
                                      <p:to>
                                        <p:strVal val="visible"/>
                                      </p:to>
                                    </p:set>
                                    <p:animEffect transition="in" filter="wheel(1)">
                                      <p:cBhvr>
                                        <p:cTn id="32" dur="5000"/>
                                        <p:tgtEl>
                                          <p:spTgt spid="1638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1" presetClass="entr" presetSubtype="1" fill="hold" grpId="0" nodeType="clickEffect">
                                  <p:stCondLst>
                                    <p:cond delay="1000"/>
                                  </p:stCondLst>
                                  <p:childTnLst>
                                    <p:set>
                                      <p:cBhvr>
                                        <p:cTn id="36" dur="1" fill="hold">
                                          <p:stCondLst>
                                            <p:cond delay="0"/>
                                          </p:stCondLst>
                                        </p:cTn>
                                        <p:tgtEl>
                                          <p:spTgt spid="16387"/>
                                        </p:tgtEl>
                                        <p:attrNameLst>
                                          <p:attrName>style.visibility</p:attrName>
                                        </p:attrNameLst>
                                      </p:cBhvr>
                                      <p:to>
                                        <p:strVal val="visible"/>
                                      </p:to>
                                    </p:set>
                                    <p:animEffect transition="in" filter="wheel(1)">
                                      <p:cBhvr>
                                        <p:cTn id="37" dur="5000"/>
                                        <p:tgtEl>
                                          <p:spTgt spid="1638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1000"/>
                                  </p:stCondLst>
                                  <p:childTnLst>
                                    <p:set>
                                      <p:cBhvr>
                                        <p:cTn id="41" dur="1" fill="hold">
                                          <p:stCondLst>
                                            <p:cond delay="0"/>
                                          </p:stCondLst>
                                        </p:cTn>
                                        <p:tgtEl>
                                          <p:spTgt spid="19"/>
                                        </p:tgtEl>
                                        <p:attrNameLst>
                                          <p:attrName>style.visibility</p:attrName>
                                        </p:attrNameLst>
                                      </p:cBhvr>
                                      <p:to>
                                        <p:strVal val="visible"/>
                                      </p:to>
                                    </p:set>
                                    <p:animEffect transition="in" filter="wipe(up)">
                                      <p:cBhvr>
                                        <p:cTn id="42" dur="50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heel(1)">
                                      <p:cBhvr>
                                        <p:cTn id="47" dur="50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wheel(1)">
                                      <p:cBhvr>
                                        <p:cTn id="52" dur="50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heel(1)">
                                      <p:cBhvr>
                                        <p:cTn id="57" dur="5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7" grpId="0" animBg="1"/>
      <p:bldP spid="16388" grpId="0" animBg="1"/>
      <p:bldP spid="16389" grpId="0" animBg="1"/>
      <p:bldP spid="16390" grpId="0" animBg="1"/>
      <p:bldP spid="16395"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0"/>
            <a:ext cx="12191999" cy="707886"/>
          </a:xfrm>
          <a:prstGeom prst="rect">
            <a:avLst/>
          </a:prstGeom>
        </p:spPr>
        <p:txBody>
          <a:bodyPr wrap="square">
            <a:spAutoFit/>
          </a:bodyPr>
          <a:lstStyle/>
          <a:p>
            <a:pPr algn="ctr"/>
            <a:r>
              <a:rPr lang="es-ES" sz="2000" dirty="0">
                <a:latin typeface="Tw Cen MT Condensed" panose="020B0606020104020203" pitchFamily="34" charset="0"/>
                <a:cs typeface="Segoe UI Light" panose="020B0502040204020203" pitchFamily="34" charset="0"/>
              </a:rPr>
              <a:t>3.1-Potencias de la invención. La Psicología Económica de Gabriel Tarde. Maurizio Lazzarato.</a:t>
            </a:r>
          </a:p>
          <a:p>
            <a:pPr algn="ctr"/>
            <a:r>
              <a:rPr lang="es-ES" sz="2000" dirty="0" smtClean="0">
                <a:latin typeface="Tw Cen MT Condensed" panose="020B0606020104020203" pitchFamily="34" charset="0"/>
                <a:cs typeface="Segoe UI Light" panose="020B0502040204020203" pitchFamily="34" charset="0"/>
              </a:rPr>
              <a:t>Cap. </a:t>
            </a:r>
            <a:r>
              <a:rPr lang="es-ES" sz="2000" dirty="0">
                <a:latin typeface="Tw Cen MT Condensed" panose="020B0606020104020203" pitchFamily="34" charset="0"/>
                <a:cs typeface="Segoe UI Light" panose="020B0502040204020203" pitchFamily="34" charset="0"/>
              </a:rPr>
              <a:t>I. La cooperación entre cerebros y lo virtual. Trabajo y ocio. </a:t>
            </a:r>
            <a:r>
              <a:rPr lang="es-ES" sz="2000" dirty="0" smtClean="0">
                <a:latin typeface="Tw Cen MT Condensed" panose="020B0606020104020203" pitchFamily="34" charset="0"/>
                <a:cs typeface="Segoe UI Light" panose="020B0502040204020203" pitchFamily="34" charset="0"/>
              </a:rPr>
              <a:t>pág. 53. Parte 2.</a:t>
            </a:r>
            <a:endParaRPr lang="es-ES" sz="2000" dirty="0">
              <a:latin typeface="Tw Cen MT Condensed" panose="020B0606020104020203" pitchFamily="34" charset="0"/>
              <a:cs typeface="Segoe UI Light" panose="020B0502040204020203" pitchFamily="34" charset="0"/>
            </a:endParaRPr>
          </a:p>
        </p:txBody>
      </p:sp>
      <p:sp>
        <p:nvSpPr>
          <p:cNvPr id="6" name="Rectángulo 5"/>
          <p:cNvSpPr/>
          <p:nvPr/>
        </p:nvSpPr>
        <p:spPr>
          <a:xfrm>
            <a:off x="0" y="6519446"/>
            <a:ext cx="12192000" cy="338554"/>
          </a:xfrm>
          <a:prstGeom prst="rect">
            <a:avLst/>
          </a:prstGeom>
        </p:spPr>
        <p:txBody>
          <a:bodyPr wrap="square">
            <a:spAutoFit/>
          </a:bodyPr>
          <a:lstStyle/>
          <a:p>
            <a:pPr algn="ctr"/>
            <a:r>
              <a:rPr lang="es-AR" sz="1600" b="1" dirty="0">
                <a:ln w="3175">
                  <a:solidFill>
                    <a:srgbClr val="FF0000"/>
                  </a:solidFill>
                  <a:prstDash val="solid"/>
                </a:ln>
                <a:solidFill>
                  <a:srgbClr val="0070C0"/>
                </a:solidFill>
                <a:latin typeface="Sylfaen" panose="010A0502050306030303" pitchFamily="18" charset="0"/>
              </a:rPr>
              <a:t>Párrafos  </a:t>
            </a:r>
            <a:r>
              <a:rPr lang="es-ES" sz="1600" b="1" dirty="0">
                <a:ln w="3175">
                  <a:solidFill>
                    <a:srgbClr val="FF0000"/>
                  </a:solidFill>
                  <a:prstDash val="solid"/>
                </a:ln>
                <a:solidFill>
                  <a:srgbClr val="0070C0"/>
                </a:solidFill>
                <a:latin typeface="Sylfaen" panose="010A0502050306030303" pitchFamily="18" charset="0"/>
              </a:rPr>
              <a:t>editados y adaptados--FORO de PENSAMIENTO CRÍTICO--UTN FRA</a:t>
            </a:r>
          </a:p>
        </p:txBody>
      </p:sp>
      <p:sp>
        <p:nvSpPr>
          <p:cNvPr id="8" name="Rectángulo 7"/>
          <p:cNvSpPr/>
          <p:nvPr/>
        </p:nvSpPr>
        <p:spPr>
          <a:xfrm>
            <a:off x="-1" y="707886"/>
            <a:ext cx="12191999" cy="5755422"/>
          </a:xfrm>
          <a:prstGeom prst="rect">
            <a:avLst/>
          </a:prstGeom>
          <a:ln w="12700">
            <a:noFill/>
          </a:ln>
        </p:spPr>
        <p:txBody>
          <a:bodyPr wrap="square">
            <a:spAutoFit/>
          </a:bodyPr>
          <a:lstStyle/>
          <a:p>
            <a:pPr algn="ctr"/>
            <a:r>
              <a:rPr lang="es-ES" sz="3700" dirty="0">
                <a:ln w="12700">
                  <a:solidFill>
                    <a:schemeClr val="tx1"/>
                  </a:solidFill>
                </a:ln>
                <a:solidFill>
                  <a:srgbClr val="0070C0"/>
                </a:solidFill>
              </a:rPr>
              <a:t>Al asumir la potencia de invención de cada sujeto y centrarse en el desarrollo de la actividad intelectual y afectiva como fuente de riqueza, Tarde introduce en el concepto de productivo todos </a:t>
            </a:r>
            <a:r>
              <a:rPr lang="es-ES" sz="3700" dirty="0" smtClean="0">
                <a:ln w="12700">
                  <a:solidFill>
                    <a:schemeClr val="tx1"/>
                  </a:solidFill>
                </a:ln>
                <a:solidFill>
                  <a:srgbClr val="0070C0"/>
                </a:solidFill>
              </a:rPr>
              <a:t>los </a:t>
            </a:r>
            <a:r>
              <a:rPr lang="es-ES" sz="3700" b="1" dirty="0" smtClean="0">
                <a:ln w="12700">
                  <a:solidFill>
                    <a:schemeClr val="tx1"/>
                  </a:solidFill>
                </a:ln>
                <a:solidFill>
                  <a:srgbClr val="0070C0"/>
                </a:solidFill>
              </a:rPr>
              <a:t>“consumos </a:t>
            </a:r>
            <a:r>
              <a:rPr lang="es-ES" sz="3700" b="1" dirty="0">
                <a:ln w="12700">
                  <a:solidFill>
                    <a:schemeClr val="tx1"/>
                  </a:solidFill>
                </a:ln>
                <a:solidFill>
                  <a:srgbClr val="0070C0"/>
                </a:solidFill>
              </a:rPr>
              <a:t>denominados improductivos, que consisten en </a:t>
            </a:r>
            <a:r>
              <a:rPr lang="es-ES" sz="3700" b="1" dirty="0" smtClean="0">
                <a:ln w="12700">
                  <a:solidFill>
                    <a:schemeClr val="tx1"/>
                  </a:solidFill>
                </a:ln>
                <a:solidFill>
                  <a:srgbClr val="0070C0"/>
                </a:solidFill>
              </a:rPr>
              <a:t/>
            </a:r>
            <a:br>
              <a:rPr lang="es-ES" sz="3700" b="1" dirty="0" smtClean="0">
                <a:ln w="12700">
                  <a:solidFill>
                    <a:schemeClr val="tx1"/>
                  </a:solidFill>
                </a:ln>
                <a:solidFill>
                  <a:srgbClr val="0070C0"/>
                </a:solidFill>
              </a:rPr>
            </a:br>
            <a:r>
              <a:rPr lang="es-ES" sz="3700" b="1" dirty="0" smtClean="0">
                <a:ln w="12700">
                  <a:solidFill>
                    <a:schemeClr val="tx1"/>
                  </a:solidFill>
                </a:ln>
                <a:solidFill>
                  <a:srgbClr val="0070C0"/>
                </a:solidFill>
              </a:rPr>
              <a:t>disfrutes </a:t>
            </a:r>
            <a:r>
              <a:rPr lang="es-ES" sz="3700" b="1" dirty="0">
                <a:ln w="12700">
                  <a:solidFill>
                    <a:schemeClr val="tx1"/>
                  </a:solidFill>
                </a:ln>
                <a:solidFill>
                  <a:srgbClr val="0070C0"/>
                </a:solidFill>
              </a:rPr>
              <a:t>y satisfacciones personales, en adquisiciones interiores de ideas, de sentimientos, de riquezas subjetivas</a:t>
            </a:r>
            <a:r>
              <a:rPr lang="es-ES" sz="3700" b="1" dirty="0" smtClean="0">
                <a:ln w="12700">
                  <a:solidFill>
                    <a:schemeClr val="tx1"/>
                  </a:solidFill>
                </a:ln>
                <a:solidFill>
                  <a:srgbClr val="0070C0"/>
                </a:solidFill>
              </a:rPr>
              <a:t>” </a:t>
            </a:r>
            <a:r>
              <a:rPr lang="es-ES" sz="2400" dirty="0" smtClean="0">
                <a:ln w="12700">
                  <a:solidFill>
                    <a:schemeClr val="tx1"/>
                  </a:solidFill>
                </a:ln>
                <a:solidFill>
                  <a:srgbClr val="0070C0"/>
                </a:solidFill>
              </a:rPr>
              <a:t>(Psicología Económica G. Tarde), </a:t>
            </a:r>
            <a:r>
              <a:rPr lang="es-ES" sz="3700" dirty="0" smtClean="0">
                <a:ln w="12700">
                  <a:solidFill>
                    <a:schemeClr val="tx1"/>
                  </a:solidFill>
                </a:ln>
                <a:solidFill>
                  <a:srgbClr val="0070C0"/>
                </a:solidFill>
              </a:rPr>
              <a:t>que desarrollan el lado activo, afectivo e intelectual de la subjetividad</a:t>
            </a:r>
            <a:r>
              <a:rPr lang="es-ES" sz="3700" dirty="0" smtClean="0"/>
              <a:t>.</a:t>
            </a:r>
            <a:endParaRPr lang="es-ES" sz="3700" i="1" dirty="0">
              <a:ln w="12700">
                <a:solidFill>
                  <a:schemeClr val="tx1"/>
                </a:solidFill>
              </a:ln>
              <a:solidFill>
                <a:srgbClr val="00B050"/>
              </a:solidFill>
              <a:effectLst>
                <a:glow rad="63500">
                  <a:schemeClr val="accent2">
                    <a:satMod val="175000"/>
                    <a:alpha val="40000"/>
                  </a:schemeClr>
                </a:glow>
              </a:effectLst>
              <a:latin typeface="Rockwell" panose="02060603020205020403" pitchFamily="18" charset="0"/>
            </a:endParaRPr>
          </a:p>
        </p:txBody>
      </p:sp>
      <p:sp>
        <p:nvSpPr>
          <p:cNvPr id="2" name="Marcador de número de diapositiva 1"/>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2210889616"/>
      </p:ext>
    </p:extLst>
  </p:cSld>
  <p:clrMapOvr>
    <a:masterClrMapping/>
  </p:clrMapOvr>
  <mc:AlternateContent xmlns:mc="http://schemas.openxmlformats.org/markup-compatibility/2006" xmlns:p14="http://schemas.microsoft.com/office/powerpoint/2010/main">
    <mc:Choice Requires="p14">
      <p:transition spd="slow" p14:dur="4000" advClick="0" advTm="90000">
        <p14:reveal/>
      </p:transition>
    </mc:Choice>
    <mc:Fallback xmlns="">
      <p:transition spd="slow" advClick="0" advTm="9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0" fill="hold"/>
                                        <p:tgtEl>
                                          <p:spTgt spid="4"/>
                                        </p:tgtEl>
                                        <p:attrNameLst>
                                          <p:attrName>ppt_x</p:attrName>
                                        </p:attrNameLst>
                                      </p:cBhvr>
                                      <p:tavLst>
                                        <p:tav tm="0">
                                          <p:val>
                                            <p:strVal val="#ppt_x"/>
                                          </p:val>
                                        </p:tav>
                                        <p:tav tm="100000">
                                          <p:val>
                                            <p:strVal val="#ppt_x"/>
                                          </p:val>
                                        </p:tav>
                                      </p:tavLst>
                                    </p:anim>
                                    <p:anim calcmode="lin" valueType="num">
                                      <p:cBhvr additive="base">
                                        <p:cTn id="8" dur="10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iterate type="lt">
                                    <p:tmPct val="0"/>
                                  </p:iterate>
                                  <p:childTnLst>
                                    <p:set>
                                      <p:cBhvr>
                                        <p:cTn id="12" dur="1" fill="hold">
                                          <p:stCondLst>
                                            <p:cond delay="0"/>
                                          </p:stCondLst>
                                        </p:cTn>
                                        <p:tgtEl>
                                          <p:spTgt spid="8"/>
                                        </p:tgtEl>
                                        <p:attrNameLst>
                                          <p:attrName>style.visibility</p:attrName>
                                        </p:attrNameLst>
                                      </p:cBhvr>
                                      <p:to>
                                        <p:strVal val="visible"/>
                                      </p:to>
                                    </p:set>
                                    <p:animEffect transition="in" filter="wipe(left)">
                                      <p:cBhvr>
                                        <p:cTn id="13" dur="150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34" presetClass="emph" presetSubtype="0" fill="hold" grpId="1" nodeType="clickEffect">
                                  <p:stCondLst>
                                    <p:cond delay="0"/>
                                  </p:stCondLst>
                                  <p:iterate type="lt">
                                    <p:tmPct val="10000"/>
                                  </p:iterate>
                                  <p:childTnLst>
                                    <p:animMotion origin="layout" path="M 0.0 0.0 L 0.0 -0.07213" pathEditMode="relative" ptsTypes="">
                                      <p:cBhvr>
                                        <p:cTn id="17" dur="250" accel="50000" decel="50000" autoRev="1" fill="hold">
                                          <p:stCondLst>
                                            <p:cond delay="0"/>
                                          </p:stCondLst>
                                        </p:cTn>
                                        <p:tgtEl>
                                          <p:spTgt spid="8"/>
                                        </p:tgtEl>
                                        <p:attrNameLst>
                                          <p:attrName>ppt_x</p:attrName>
                                          <p:attrName>ppt_y</p:attrName>
                                        </p:attrNameLst>
                                      </p:cBhvr>
                                    </p:animMotion>
                                    <p:animRot by="1500000">
                                      <p:cBhvr>
                                        <p:cTn id="18" dur="125" fill="hold">
                                          <p:stCondLst>
                                            <p:cond delay="0"/>
                                          </p:stCondLst>
                                        </p:cTn>
                                        <p:tgtEl>
                                          <p:spTgt spid="8"/>
                                        </p:tgtEl>
                                        <p:attrNameLst>
                                          <p:attrName>r</p:attrName>
                                        </p:attrNameLst>
                                      </p:cBhvr>
                                    </p:animRot>
                                    <p:animRot by="-1500000">
                                      <p:cBhvr>
                                        <p:cTn id="19" dur="125" fill="hold">
                                          <p:stCondLst>
                                            <p:cond delay="125"/>
                                          </p:stCondLst>
                                        </p:cTn>
                                        <p:tgtEl>
                                          <p:spTgt spid="8"/>
                                        </p:tgtEl>
                                        <p:attrNameLst>
                                          <p:attrName>r</p:attrName>
                                        </p:attrNameLst>
                                      </p:cBhvr>
                                    </p:animRot>
                                    <p:animRot by="-1500000">
                                      <p:cBhvr>
                                        <p:cTn id="20" dur="125" fill="hold">
                                          <p:stCondLst>
                                            <p:cond delay="250"/>
                                          </p:stCondLst>
                                        </p:cTn>
                                        <p:tgtEl>
                                          <p:spTgt spid="8"/>
                                        </p:tgtEl>
                                        <p:attrNameLst>
                                          <p:attrName>r</p:attrName>
                                        </p:attrNameLst>
                                      </p:cBhvr>
                                    </p:animRot>
                                    <p:animRot by="1500000">
                                      <p:cBhvr>
                                        <p:cTn id="21" dur="125" fill="hold">
                                          <p:stCondLst>
                                            <p:cond delay="375"/>
                                          </p:stCondLst>
                                        </p:cTn>
                                        <p:tgtEl>
                                          <p:spTgt spid="8"/>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10000" fill="hold"/>
                                        <p:tgtEl>
                                          <p:spTgt spid="6"/>
                                        </p:tgtEl>
                                        <p:attrNameLst>
                                          <p:attrName>ppt_x</p:attrName>
                                        </p:attrNameLst>
                                      </p:cBhvr>
                                      <p:tavLst>
                                        <p:tav tm="0">
                                          <p:val>
                                            <p:strVal val="1+#ppt_w/2"/>
                                          </p:val>
                                        </p:tav>
                                        <p:tav tm="100000">
                                          <p:val>
                                            <p:strVal val="#ppt_x"/>
                                          </p:val>
                                        </p:tav>
                                      </p:tavLst>
                                    </p:anim>
                                    <p:anim calcmode="lin" valueType="num">
                                      <p:cBhvr additive="base">
                                        <p:cTn id="27" dur="10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8" grpId="1"/>
    </p:bldLst>
  </p:timing>
</p:sld>
</file>

<file path=ppt/theme/theme1.xml><?xml version="1.0" encoding="utf-8"?>
<a:theme xmlns:a="http://schemas.openxmlformats.org/drawingml/2006/main" name="Espiral">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3472</TotalTime>
  <Words>10216</Words>
  <Application>Microsoft Office PowerPoint</Application>
  <PresentationFormat>Panorámica</PresentationFormat>
  <Paragraphs>558</Paragraphs>
  <Slides>80</Slides>
  <Notes>5</Notes>
  <HiddenSlides>0</HiddenSlides>
  <MMClips>0</MMClips>
  <ScaleCrop>false</ScaleCrop>
  <HeadingPairs>
    <vt:vector size="6" baseType="variant">
      <vt:variant>
        <vt:lpstr>Fuentes usadas</vt:lpstr>
      </vt:variant>
      <vt:variant>
        <vt:i4>18</vt:i4>
      </vt:variant>
      <vt:variant>
        <vt:lpstr>Tema</vt:lpstr>
      </vt:variant>
      <vt:variant>
        <vt:i4>1</vt:i4>
      </vt:variant>
      <vt:variant>
        <vt:lpstr>Títulos de diapositiva</vt:lpstr>
      </vt:variant>
      <vt:variant>
        <vt:i4>80</vt:i4>
      </vt:variant>
    </vt:vector>
  </HeadingPairs>
  <TitlesOfParts>
    <vt:vector size="99" baseType="lpstr">
      <vt:lpstr>MS PGothic</vt:lpstr>
      <vt:lpstr>Arial</vt:lpstr>
      <vt:lpstr>Bauhaus 93</vt:lpstr>
      <vt:lpstr>Bell MT</vt:lpstr>
      <vt:lpstr>Calibri</vt:lpstr>
      <vt:lpstr>Century Gothic</vt:lpstr>
      <vt:lpstr>Cooper Black</vt:lpstr>
      <vt:lpstr>Courier New</vt:lpstr>
      <vt:lpstr>Franklin Gothic Book</vt:lpstr>
      <vt:lpstr>Gill Sans MT</vt:lpstr>
      <vt:lpstr>Gill Sans Ultra Bold</vt:lpstr>
      <vt:lpstr>Rockwell</vt:lpstr>
      <vt:lpstr>Segoe UI Light</vt:lpstr>
      <vt:lpstr>Sylfaen</vt:lpstr>
      <vt:lpstr>Tempus Sans ITC</vt:lpstr>
      <vt:lpstr>Times New Roman</vt:lpstr>
      <vt:lpstr>Tw Cen MT Condensed</vt:lpstr>
      <vt:lpstr>Wingdings 3</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estrecha correlación entre renta y trabajo, la persecución frenética del crecimiento, los dogmas de la compatibilidad y de la competencia: estos son los factores patógenos de los cuales la cultura social debe liberarse, si queremos salir de la depresión.   En el discurso político dominante, salir de la depresión significa reiniciar la dinámica del crecimiento y del consumo, y se define habitualmente como “recuperación”.   Pero hoy esto es imposible, porque la deuda colectiva no se puede pagar y porque el planeta no puede sostener una nueva fase de expansión capitalista. La economía del crecimiento es el veneno, no puede ser el antídoto.   Lo nuevo sería resignificar el concepto comunitario de distribución de la riqueza en composición con el Ecosistema.</dc:title>
  <dc:creator>Alicia Boxler</dc:creator>
  <cp:lastModifiedBy>Alicia Boxler</cp:lastModifiedBy>
  <cp:revision>366</cp:revision>
  <dcterms:created xsi:type="dcterms:W3CDTF">2018-09-06T23:02:39Z</dcterms:created>
  <dcterms:modified xsi:type="dcterms:W3CDTF">2019-05-20T20:48:21Z</dcterms:modified>
</cp:coreProperties>
</file>